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4" r:id="rId2"/>
    <p:sldId id="262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87829-72E7-4AD8-AA59-B81347FDDB36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A08A9-4BFE-41DF-8C39-F071B60C7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351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DF0F0-BCA8-5903-C335-03533795B12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E38827-1A1A-AF50-D80E-20797E1D8AC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AC66F-8BBD-1AA3-BFE5-95E127A9876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496E81-3E74-4C55-B008-882A79EC3E93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C340E-459E-13C5-1771-F96C4362223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F927E-E3E8-3380-4969-4491C9D8AC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AB12B8-25C2-466E-8D02-64CB4281333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838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4F1AF-38BE-704E-33D9-07A10A681C2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871D20-0A4C-A6CC-FAFC-E5CD18F6C6B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EF3F5-1809-50E2-7177-6222754482B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F82BC5-9C7D-4728-A4BB-1645C42C1CEA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CD502-D02A-AFBD-622A-F3AED785AA4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F0E7C-66BC-F9D1-6005-ACFE7A54D9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838649-D7AE-4287-AE39-82346CDDA34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95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1E55B9-F4A2-C0D0-0206-B4611637388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904692-18BD-64F5-687C-7FF9F16B20B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CD4AC-1CE2-6AA4-7A9C-33E2EDB520D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983D8F-A159-4FF9-9B93-3F716231BB33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572A9-DF1E-F971-AE7C-B637EC0A357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0CD03-E392-82C4-8A56-69FB853D66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D827E9-BA90-4ADE-8783-7A050C13D83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00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393C4-AE5E-74ED-02BD-99076CA5173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87C37-31A4-A21F-B9A2-FF4FC4CF9A2E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F59F4-4CA0-B44C-3D80-4FC6F1076CA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F4F883-119A-4C44-8532-42E6AA0A210F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5BCEC-48DF-2D71-8FC8-00583EFD13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B8676-6E6B-7F9A-60F3-989544D551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B332B7-3362-40F5-875C-71C12A9365B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60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B5B4F-689D-6F27-C8C0-43E07FFB63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E4CA4-EAC1-0499-D561-55FC197BF7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67B61-820B-4CFB-4396-DD76BA8DEC6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FA4221-EC23-4402-AF7A-953519671C97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EB626-47DF-8FEC-6D02-3C1B8928A02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BF56-3E42-D2C4-F9A8-5B6D7B86C0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D09A13-CFB1-4274-A814-A4466D3AB2C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243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460D9-9FC4-EEEE-047A-910C153B8F7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11A8E-91BA-348C-7D2A-3B1E7B3ED79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15725-6256-DC57-B9D7-238CF9AD83E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CC4DB-0BCE-BDBA-A9D5-40A808BCF7F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351EEA-038E-4B96-829B-EC4324D2E8EA}" type="datetime1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BF714-AF2C-E989-6D49-575F1EE0352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22071D-902B-5ED9-2002-30B14BD611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533542-EBA5-4FC6-9694-5202FA71E2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84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58DC7-C8B1-77F0-0F46-6E339A78BE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0B5D0-2750-AF72-2F5D-8995E97E40E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466B9B-AE90-3329-D016-CF2D58763AA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61FF43-A0FC-D828-B30E-C2DAE722705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A23D41-2802-EBA6-DFDD-A9AE9F1F9D6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647C7A-AB81-A1A1-03FB-87DBCB04B38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ECC85B-815D-4FA0-BF38-63AB1141A21E}" type="datetime1">
              <a:rPr lang="en-GB" smtClean="0"/>
              <a:t>17/03/2026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0D6A7C-DDDD-9427-EBDD-6D97F54C65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7D1EA-0571-48F4-A3FF-25F61B1663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BEAFB0-8B98-4B7D-A351-4474FF1E7A5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345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1FDD3-261F-7EE2-21DB-FD44F7F2CDD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EE9DC2-2B10-ABE4-9155-0CEDED73381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D4DF08-ABE3-466B-B4FE-67D9CB32A79E}" type="datetime1">
              <a:rPr lang="en-GB" smtClean="0"/>
              <a:t>17/03/2026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AA038-8C6F-C635-3616-ECF0632CDA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6E674F-A181-0ED7-634D-EE0389EB7F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4976E4-1863-4B38-AFFE-5640FDE5B42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9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884313-C57E-6029-C04C-9722F41DC7E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50D798-BC48-4061-8D20-E73297CEB53B}" type="datetime1">
              <a:rPr lang="en-GB" smtClean="0"/>
              <a:t>17/03/2026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30EC1E-C103-D9FE-2889-6A048297D59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DA9BF7-694D-D702-76CF-CCD843691E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EAC35F-394E-49AC-8C0C-B8EC36CDE35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11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5C444-26AC-8F01-13C3-6371E2DA93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3426D-7861-5A8A-A8D8-171098485BA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DC4CA-9B66-2DEE-572E-89E0E96826A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9F87F-EA96-9EE5-8660-E5EDA48D0D7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9C8E72-EB2C-4F29-8FEB-FAC98BDA43EF}" type="datetime1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27364-B9BF-81A5-A2F0-D60C80DA22F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E0FA5-F023-B376-4D94-5B332A0FB9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550A8A-8B10-49E3-9E20-CD2101F8379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96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41006-EFEA-61FA-224E-046CE8AFEE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9EB7B8-1F7C-452B-DCDF-9B4B19B7178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611251-640F-FC02-7873-BDD595B37E3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FBC0C-FF78-430C-46AB-FEFAA981071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6F5509-D44D-4D69-9921-7A92C873FDCD}" type="datetime1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E1859-65EE-8D50-CF93-2E3CA18E57A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D9EEA-3B1D-3255-D916-1464BA9426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BFE2B4-6BF1-4D4D-A711-EF526E73E87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5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B8094A-A662-115A-8F5D-5F0C420683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9437B-A541-30CA-318B-2FEAD4BC12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E1FEA-5503-5C9F-BDDB-650ED80A1B5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0B96B043-7654-4290-8F33-6D17716B62EA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63C78-6D1E-E0C6-6E6D-0A8D5BB40E7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150C0-472B-D087-5528-AFC35C0869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586A1E76-F5CA-461B-9ACC-DA48B9072D2D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l.m.booth4@gmail.com" TargetMode="External"/><Relationship Id="rId2" Type="http://schemas.openxmlformats.org/officeDocument/2006/relationships/hyperlink" Target="mailto:ufhrd.execsecretary@outlook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922A5-D8BC-EC70-1014-CCB74726285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GB" sz="4000"/>
              <a:t>Learning and Education Prize 2026</a:t>
            </a:r>
            <a:br>
              <a:rPr lang="en-GB" sz="4000"/>
            </a:br>
            <a:r>
              <a:rPr lang="en-GB" sz="4000"/>
              <a:t>Deadline Friday 1</a:t>
            </a:r>
            <a:r>
              <a:rPr lang="en-GB" sz="4000" baseline="30000"/>
              <a:t>st</a:t>
            </a:r>
            <a:r>
              <a:rPr lang="en-GB" sz="4000"/>
              <a:t> May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5A898-5F64-A697-A4BE-03AD15BBA42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The Learning and Education Prize is designed to recognise and promote learning, teaching and education in HRD</a:t>
            </a:r>
          </a:p>
          <a:p>
            <a:pPr lvl="0"/>
            <a:r>
              <a:rPr lang="en-GB" dirty="0"/>
              <a:t>It is organised by the University Forum for HRD (UFHRD) Learning and Education Committee. It will be awarded at the UFHRD Conference York on 17</a:t>
            </a:r>
            <a:r>
              <a:rPr lang="en-GB" baseline="30000" dirty="0"/>
              <a:t>th</a:t>
            </a:r>
            <a:r>
              <a:rPr lang="en-GB" dirty="0"/>
              <a:t>-19th June 2026</a:t>
            </a:r>
          </a:p>
          <a:p>
            <a:pPr lvl="0"/>
            <a:r>
              <a:rPr lang="en-GB" dirty="0"/>
              <a:t>The Learning and Education Committee through its annual programme of webinars and the UFHRD Learning and Education Conference Stream aims to support colleagues and provide a community of practice where colleagues can come together to discuss learning and teaching</a:t>
            </a:r>
          </a:p>
          <a:p>
            <a:pPr lvl="0"/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018131-2A4C-4B09-845E-42C3F2A06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4971" y="0"/>
            <a:ext cx="1752600" cy="1752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09182-AA3D-113A-DE48-C19A8D393E4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Learning and Education Prize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31FAE-5EB0-D188-8691-139EFF662E6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</a:pPr>
            <a:r>
              <a:rPr lang="en-GB" sz="2600" b="1" i="1" dirty="0"/>
              <a:t>Accessibility (clearly explained, usable by teachers and learners)   </a:t>
            </a:r>
          </a:p>
          <a:p>
            <a:pPr lvl="0">
              <a:lnSpc>
                <a:spcPct val="80000"/>
              </a:lnSpc>
            </a:pPr>
            <a:r>
              <a:rPr lang="en-GB" sz="2600" b="1" i="1" dirty="0"/>
              <a:t>Innovation (creative and/or imaginative) </a:t>
            </a:r>
          </a:p>
          <a:p>
            <a:pPr lvl="0">
              <a:lnSpc>
                <a:spcPct val="80000"/>
              </a:lnSpc>
            </a:pPr>
            <a:r>
              <a:rPr lang="en-GB" sz="2600" b="1" i="1" dirty="0"/>
              <a:t>Enhances or has potential to enhance the student learning experience </a:t>
            </a:r>
          </a:p>
          <a:p>
            <a:pPr lvl="0">
              <a:lnSpc>
                <a:spcPct val="80000"/>
              </a:lnSpc>
            </a:pPr>
            <a:r>
              <a:rPr lang="en-GB" sz="2600" b="1" i="1" dirty="0"/>
              <a:t>Draws from and/or focuses on professional practice </a:t>
            </a:r>
          </a:p>
          <a:p>
            <a:pPr lvl="0">
              <a:lnSpc>
                <a:spcPct val="80000"/>
              </a:lnSpc>
            </a:pPr>
            <a:r>
              <a:rPr lang="en-GB" sz="2600" b="1" i="1" dirty="0"/>
              <a:t>Contributes to the theory of teaching and learning in relation to HRD  </a:t>
            </a:r>
          </a:p>
          <a:p>
            <a:pPr lvl="0">
              <a:lnSpc>
                <a:spcPct val="80000"/>
              </a:lnSpc>
            </a:pPr>
            <a:r>
              <a:rPr lang="en-GB" sz="2600" b="1" i="1" dirty="0"/>
              <a:t>Supported with evidence (e.g. through evaluations</a:t>
            </a:r>
          </a:p>
          <a:p>
            <a:pPr lvl="0">
              <a:lnSpc>
                <a:spcPct val="80000"/>
              </a:lnSpc>
            </a:pPr>
            <a:r>
              <a:rPr lang="en-GB" sz="2600" b="1" i="1" dirty="0"/>
              <a:t>Presentation (including readiness for posting on the UFHRD website) </a:t>
            </a:r>
            <a:endParaRPr lang="en-GB" sz="2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809C1B-1147-3638-74E6-9D15D7EA7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0043" y="5558"/>
            <a:ext cx="1752600" cy="1752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FB2A3-2DC1-0357-1335-10CBA323C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details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D3FDE-CEE4-CA8E-F5EB-F872FEBAD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3" y="1580094"/>
            <a:ext cx="10515600" cy="4351336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="1" dirty="0"/>
              <a:t>Submit your innovative resources for the consideration of the University Forum for Human Resource Development Learning and Education Prize to showcase your work and gain recognition from your peers. </a:t>
            </a:r>
            <a:r>
              <a:rPr lang="en-GB" b="1" dirty="0">
                <a:highlight>
                  <a:srgbClr val="FFFF00"/>
                </a:highlight>
              </a:rPr>
              <a:t>The 1</a:t>
            </a:r>
            <a:r>
              <a:rPr lang="en-GB" b="1" baseline="30000" dirty="0">
                <a:highlight>
                  <a:srgbClr val="FFFF00"/>
                </a:highlight>
              </a:rPr>
              <a:t>st</a:t>
            </a:r>
            <a:r>
              <a:rPr lang="en-GB" b="1" dirty="0">
                <a:highlight>
                  <a:srgbClr val="FFFF00"/>
                </a:highlight>
              </a:rPr>
              <a:t> prize is £650 with 2</a:t>
            </a:r>
            <a:r>
              <a:rPr lang="en-GB" b="1" baseline="30000" dirty="0">
                <a:highlight>
                  <a:srgbClr val="FFFF00"/>
                </a:highlight>
              </a:rPr>
              <a:t>nd</a:t>
            </a:r>
            <a:r>
              <a:rPr lang="en-GB" b="1" dirty="0">
                <a:highlight>
                  <a:srgbClr val="FFFF00"/>
                </a:highlight>
              </a:rPr>
              <a:t> and 3</a:t>
            </a:r>
            <a:r>
              <a:rPr lang="en-GB" b="1" baseline="30000" dirty="0">
                <a:highlight>
                  <a:srgbClr val="FFFF00"/>
                </a:highlight>
              </a:rPr>
              <a:t>rd</a:t>
            </a:r>
            <a:r>
              <a:rPr lang="en-GB" b="1" dirty="0">
                <a:highlight>
                  <a:srgbClr val="FFFF00"/>
                </a:highlight>
              </a:rPr>
              <a:t> prizes available dependant on number and quality of submissions</a:t>
            </a:r>
            <a:r>
              <a:rPr lang="en-GB" b="1" dirty="0"/>
              <a:t>.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b="1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="1" dirty="0"/>
              <a:t>Closing date 1</a:t>
            </a:r>
            <a:r>
              <a:rPr lang="en-GB" b="1" baseline="30000" dirty="0"/>
              <a:t>st</a:t>
            </a:r>
            <a:r>
              <a:rPr lang="en-GB" b="1" dirty="0"/>
              <a:t> May 2026 at 17.00 (UK time)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b="1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="1" dirty="0"/>
              <a:t>Submissions to be sent to UFHRD Executive Secretary </a:t>
            </a:r>
            <a:r>
              <a:rPr lang="en-GB" b="1" dirty="0">
                <a:hlinkClick r:id="rId2"/>
              </a:rPr>
              <a:t>ufhrd.execsecretary@outlook.com</a:t>
            </a:r>
            <a:endParaRPr lang="en-GB" b="1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b="1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="1" dirty="0"/>
              <a:t>For an informal discussion about submissions please contact Lynne Booth at </a:t>
            </a:r>
            <a:r>
              <a:rPr lang="en-GB" b="1" dirty="0">
                <a:hlinkClick r:id="rId3"/>
              </a:rPr>
              <a:t>l.m.booth4@gmail.com</a:t>
            </a:r>
            <a:endParaRPr lang="en-GB" b="1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b="1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="1" dirty="0">
                <a:highlight>
                  <a:srgbClr val="FFFF00"/>
                </a:highlight>
              </a:rPr>
              <a:t>Next event – Monday 23</a:t>
            </a:r>
            <a:r>
              <a:rPr lang="en-GB" b="1" baseline="30000" dirty="0">
                <a:highlight>
                  <a:srgbClr val="FFFF00"/>
                </a:highlight>
              </a:rPr>
              <a:t>rd</a:t>
            </a:r>
            <a:r>
              <a:rPr lang="en-GB" b="1" dirty="0">
                <a:highlight>
                  <a:srgbClr val="FFFF00"/>
                </a:highlight>
              </a:rPr>
              <a:t> March 2026 Date 12.30-1.30 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highlight>
                  <a:srgbClr val="FFFF00"/>
                </a:highlight>
              </a:rPr>
              <a:t>This on-line event from the Learning and Education Committee (LEC) will focus on Artificial Intelligence (AI) and </a:t>
            </a:r>
            <a:r>
              <a:rPr lang="en-GB" b="1" dirty="0">
                <a:highlight>
                  <a:srgbClr val="FFFF00"/>
                </a:highlight>
              </a:rPr>
              <a:t>building a CHAT BOT </a:t>
            </a:r>
            <a:r>
              <a:rPr lang="en-GB" dirty="0">
                <a:highlight>
                  <a:srgbClr val="FFFF00"/>
                </a:highlight>
              </a:rPr>
              <a:t>to support all colleagues in the scholarship of Learning and Education.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="1" dirty="0">
                <a:highlight>
                  <a:srgbClr val="FFFF00"/>
                </a:highlight>
              </a:rPr>
              <a:t>Presenters Rebecca Page-Tickell &amp; Sumona </a:t>
            </a:r>
            <a:r>
              <a:rPr lang="en-GB" b="1" dirty="0" err="1">
                <a:highlight>
                  <a:srgbClr val="FFFF00"/>
                </a:highlight>
              </a:rPr>
              <a:t>Mukhuty</a:t>
            </a:r>
            <a:r>
              <a:rPr lang="en-GB" b="1" dirty="0">
                <a:highlight>
                  <a:srgbClr val="FFFF00"/>
                </a:highlight>
              </a:rPr>
              <a:t> 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854C9F-1022-C14F-3A69-50B499E2F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9400" y="50270"/>
            <a:ext cx="17526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606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324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Learning and Education Prize 2026 Deadline Friday 1st May 2026</vt:lpstr>
      <vt:lpstr>Learning and Education Prize criteria</vt:lpstr>
      <vt:lpstr>Submission details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Lynne Booth</dc:creator>
  <cp:lastModifiedBy>John Hepworth</cp:lastModifiedBy>
  <cp:revision>7</cp:revision>
  <dcterms:created xsi:type="dcterms:W3CDTF">2025-10-28T09:42:40Z</dcterms:created>
  <dcterms:modified xsi:type="dcterms:W3CDTF">2026-03-17T11:18:46Z</dcterms:modified>
</cp:coreProperties>
</file>