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16"/>
  </p:notesMasterIdLst>
  <p:sldIdLst>
    <p:sldId id="256" r:id="rId6"/>
    <p:sldId id="259" r:id="rId7"/>
    <p:sldId id="269" r:id="rId8"/>
    <p:sldId id="277" r:id="rId9"/>
    <p:sldId id="278" r:id="rId10"/>
    <p:sldId id="273" r:id="rId11"/>
    <p:sldId id="276" r:id="rId12"/>
    <p:sldId id="274" r:id="rId13"/>
    <p:sldId id="260" r:id="rId14"/>
    <p:sldId id="264" r:id="rId15"/>
  </p:sldIdLst>
  <p:sldSz cx="12192000" cy="6858000"/>
  <p:notesSz cx="6858000" cy="27146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8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0D73F-A956-4490-A8C7-75E52AC4FC69}" v="11" dt="2019-09-06T10:14:35.6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65922" autoAdjust="0"/>
  </p:normalViewPr>
  <p:slideViewPr>
    <p:cSldViewPr snapToGrid="0">
      <p:cViewPr varScale="1">
        <p:scale>
          <a:sx n="75" d="100"/>
          <a:sy n="75" d="100"/>
        </p:scale>
        <p:origin x="1914"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2" y="0"/>
            <a:ext cx="2971801" cy="458788"/>
          </a:xfrm>
          <a:prstGeom prst="rect">
            <a:avLst/>
          </a:prstGeom>
        </p:spPr>
        <p:txBody>
          <a:bodyPr vert="horz" lIns="91440" tIns="45720" rIns="91440" bIns="45720" rtlCol="0"/>
          <a:lstStyle>
            <a:lvl1pPr algn="r">
              <a:defRPr sz="1200"/>
            </a:lvl1pPr>
          </a:lstStyle>
          <a:p>
            <a:fld id="{0942A596-1AE1-4947-9014-84DF0EDDF148}" type="datetimeFigureOut">
              <a:rPr lang="en-GB" smtClean="0"/>
              <a:t>06/09/2019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5"/>
            <a:ext cx="2971801"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2" y="8685215"/>
            <a:ext cx="2971801" cy="458787"/>
          </a:xfrm>
          <a:prstGeom prst="rect">
            <a:avLst/>
          </a:prstGeom>
        </p:spPr>
        <p:txBody>
          <a:bodyPr vert="horz" lIns="91440" tIns="45720" rIns="91440" bIns="45720" rtlCol="0" anchor="b"/>
          <a:lstStyle>
            <a:lvl1pPr algn="r">
              <a:defRPr sz="1200"/>
            </a:lvl1pPr>
          </a:lstStyle>
          <a:p>
            <a:fld id="{C2460C8B-B605-4530-9D45-8CF86F1E2652}" type="slidenum">
              <a:rPr lang="en-GB" smtClean="0"/>
              <a:t>‹#›</a:t>
            </a:fld>
            <a:endParaRPr lang="en-GB"/>
          </a:p>
        </p:txBody>
      </p:sp>
    </p:spTree>
    <p:extLst>
      <p:ext uri="{BB962C8B-B14F-4D97-AF65-F5344CB8AC3E}">
        <p14:creationId xmlns:p14="http://schemas.microsoft.com/office/powerpoint/2010/main" val="216191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Welcome to York St John’s online library. </a:t>
            </a:r>
            <a:endParaRPr lang="en-US"/>
          </a:p>
        </p:txBody>
      </p:sp>
      <p:sp>
        <p:nvSpPr>
          <p:cNvPr id="4" name="Slide Number Placeholder 3"/>
          <p:cNvSpPr>
            <a:spLocks noGrp="1"/>
          </p:cNvSpPr>
          <p:nvPr>
            <p:ph type="sldNum" sz="quarter" idx="5"/>
          </p:nvPr>
        </p:nvSpPr>
        <p:spPr/>
        <p:txBody>
          <a:bodyPr/>
          <a:lstStyle/>
          <a:p>
            <a:fld id="{C2460C8B-B605-4530-9D45-8CF86F1E2652}" type="slidenum">
              <a:rPr lang="en-GB" smtClean="0"/>
              <a:t>1</a:t>
            </a:fld>
            <a:endParaRPr lang="en-GB"/>
          </a:p>
        </p:txBody>
      </p:sp>
    </p:spTree>
    <p:extLst>
      <p:ext uri="{BB962C8B-B14F-4D97-AF65-F5344CB8AC3E}">
        <p14:creationId xmlns:p14="http://schemas.microsoft.com/office/powerpoint/2010/main" val="2012082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460C8B-B605-4530-9D45-8CF86F1E2652}" type="slidenum">
              <a:rPr lang="en-GB" smtClean="0"/>
              <a:t>10</a:t>
            </a:fld>
            <a:endParaRPr lang="en-GB"/>
          </a:p>
        </p:txBody>
      </p:sp>
    </p:spTree>
    <p:extLst>
      <p:ext uri="{BB962C8B-B14F-4D97-AF65-F5344CB8AC3E}">
        <p14:creationId xmlns:p14="http://schemas.microsoft.com/office/powerpoint/2010/main" val="293650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dirty="0">
                <a:cs typeface="Calibri"/>
              </a:rPr>
              <a:t>Our team of Academic Liaison Librarians are here to help you with searching, evaluating and referencing the resources you need.</a:t>
            </a:r>
          </a:p>
          <a:p>
            <a:endParaRPr lang="en-GB"/>
          </a:p>
          <a:p>
            <a:endParaRPr lang="en-GB"/>
          </a:p>
        </p:txBody>
      </p:sp>
      <p:sp>
        <p:nvSpPr>
          <p:cNvPr id="4" name="Slide Number Placeholder 3"/>
          <p:cNvSpPr>
            <a:spLocks noGrp="1"/>
          </p:cNvSpPr>
          <p:nvPr>
            <p:ph type="sldNum" sz="quarter" idx="5"/>
          </p:nvPr>
        </p:nvSpPr>
        <p:spPr/>
        <p:txBody>
          <a:bodyPr/>
          <a:lstStyle/>
          <a:p>
            <a:fld id="{C2460C8B-B605-4530-9D45-8CF86F1E2652}" type="slidenum">
              <a:rPr lang="en-GB" smtClean="0"/>
              <a:t>2</a:t>
            </a:fld>
            <a:endParaRPr lang="en-GB"/>
          </a:p>
        </p:txBody>
      </p:sp>
    </p:spTree>
    <p:extLst>
      <p:ext uri="{BB962C8B-B14F-4D97-AF65-F5344CB8AC3E}">
        <p14:creationId xmlns:p14="http://schemas.microsoft.com/office/powerpoint/2010/main" val="19121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you have your YSJ username and password? If yes, now you have access to thousands of </a:t>
            </a:r>
            <a:r>
              <a:rPr lang="en-GB" dirty="0" err="1"/>
              <a:t>ebooks</a:t>
            </a:r>
            <a:r>
              <a:rPr lang="en-GB" dirty="0"/>
              <a:t> and journal articles. We work with your academics to provide the resources relevant to your programme via our library webpages and reading lists.</a:t>
            </a:r>
          </a:p>
        </p:txBody>
      </p:sp>
      <p:sp>
        <p:nvSpPr>
          <p:cNvPr id="4" name="Slide Number Placeholder 3"/>
          <p:cNvSpPr>
            <a:spLocks noGrp="1"/>
          </p:cNvSpPr>
          <p:nvPr>
            <p:ph type="sldNum" sz="quarter" idx="5"/>
          </p:nvPr>
        </p:nvSpPr>
        <p:spPr/>
        <p:txBody>
          <a:bodyPr/>
          <a:lstStyle/>
          <a:p>
            <a:fld id="{C2460C8B-B605-4530-9D45-8CF86F1E2652}" type="slidenum">
              <a:rPr lang="en-GB" smtClean="0"/>
              <a:t>3</a:t>
            </a:fld>
            <a:endParaRPr lang="en-GB"/>
          </a:p>
        </p:txBody>
      </p:sp>
    </p:spTree>
    <p:extLst>
      <p:ext uri="{BB962C8B-B14F-4D97-AF65-F5344CB8AC3E}">
        <p14:creationId xmlns:p14="http://schemas.microsoft.com/office/powerpoint/2010/main" val="240874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Library &amp; Learning Services page is available through the University website. Once you’ve found our page:</a:t>
            </a:r>
          </a:p>
          <a:p>
            <a:endParaRPr lang="en-GB" dirty="0">
              <a:cs typeface="Calibri"/>
            </a:endParaRPr>
          </a:p>
          <a:p>
            <a:r>
              <a:rPr lang="en-GB" dirty="0"/>
              <a:t>1. Type your search topic: 'International business' into the catalogue search bar. </a:t>
            </a:r>
            <a:endParaRPr lang="en-GB" dirty="0">
              <a:cs typeface="Calibri"/>
            </a:endParaRPr>
          </a:p>
          <a:p>
            <a:endParaRPr lang="en-GB" dirty="0">
              <a:cs typeface="Calibri"/>
            </a:endParaRPr>
          </a:p>
          <a:p>
            <a:r>
              <a:rPr lang="en-GB" dirty="0"/>
              <a:t>2. You’ll see all your search results including print and </a:t>
            </a:r>
            <a:r>
              <a:rPr lang="en-GB" dirty="0" err="1"/>
              <a:t>ebooks</a:t>
            </a:r>
            <a:r>
              <a:rPr lang="en-GB" dirty="0"/>
              <a:t>. </a:t>
            </a:r>
          </a:p>
          <a:p>
            <a:r>
              <a:rPr lang="en-GB" dirty="0"/>
              <a:t>Use the left side panel ‘Refine your search’ to display </a:t>
            </a:r>
            <a:r>
              <a:rPr lang="en-GB" dirty="0" err="1"/>
              <a:t>ebooks</a:t>
            </a:r>
            <a:r>
              <a:rPr lang="en-GB" dirty="0"/>
              <a:t> only which are accessible from anywhere with an internet connection.</a:t>
            </a:r>
          </a:p>
          <a:p>
            <a:endParaRPr lang="en-GB" dirty="0">
              <a:cs typeface="Calibri"/>
            </a:endParaRPr>
          </a:p>
          <a:p>
            <a:r>
              <a:rPr lang="en-GB" dirty="0">
                <a:cs typeface="Calibri"/>
              </a:rPr>
              <a:t>3. Go to the </a:t>
            </a:r>
            <a:r>
              <a:rPr lang="en-GB" dirty="0" err="1">
                <a:cs typeface="Calibri"/>
              </a:rPr>
              <a:t>ebook</a:t>
            </a:r>
            <a:r>
              <a:rPr lang="en-GB" dirty="0">
                <a:cs typeface="Calibri"/>
              </a:rPr>
              <a:t> you wish to access and click on Access full text</a:t>
            </a: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C2460C8B-B605-4530-9D45-8CF86F1E2652}" type="slidenum">
              <a:rPr lang="en-GB" smtClean="0"/>
              <a:t>4</a:t>
            </a:fld>
            <a:endParaRPr lang="en-GB"/>
          </a:p>
        </p:txBody>
      </p:sp>
    </p:spTree>
    <p:extLst>
      <p:ext uri="{BB962C8B-B14F-4D97-AF65-F5344CB8AC3E}">
        <p14:creationId xmlns:p14="http://schemas.microsoft.com/office/powerpoint/2010/main" val="228909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1. To search for journal articles, switch the catalogue search to Search electronic content including journal articles and then search for your topic of international business.</a:t>
            </a:r>
          </a:p>
          <a:p>
            <a:endParaRPr lang="en-GB" dirty="0">
              <a:cs typeface="Calibri"/>
            </a:endParaRPr>
          </a:p>
          <a:p>
            <a:r>
              <a:rPr lang="en-GB" dirty="0">
                <a:cs typeface="Calibri"/>
              </a:rPr>
              <a:t>2. All electronic content including journal articles and </a:t>
            </a:r>
            <a:r>
              <a:rPr lang="en-GB" dirty="0" err="1">
                <a:cs typeface="Calibri"/>
              </a:rPr>
              <a:t>ebooks</a:t>
            </a:r>
            <a:r>
              <a:rPr lang="en-GB" dirty="0">
                <a:cs typeface="Calibri"/>
              </a:rPr>
              <a:t> will be displayed. Use the refine your search panel to limit your search to journal articles and recent date of publication for up to date research.</a:t>
            </a:r>
          </a:p>
          <a:p>
            <a:endParaRPr lang="en-GB" dirty="0">
              <a:cs typeface="Calibri"/>
            </a:endParaRPr>
          </a:p>
          <a:p>
            <a:r>
              <a:rPr lang="en-GB" dirty="0">
                <a:cs typeface="Calibri"/>
              </a:rPr>
              <a:t>3. Display the record for a journal article and link to the full text via PDF or Full text finder link</a:t>
            </a: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C2460C8B-B605-4530-9D45-8CF86F1E2652}" type="slidenum">
              <a:rPr lang="en-GB" smtClean="0"/>
              <a:t>5</a:t>
            </a:fld>
            <a:endParaRPr lang="en-GB"/>
          </a:p>
        </p:txBody>
      </p:sp>
    </p:spTree>
    <p:extLst>
      <p:ext uri="{BB962C8B-B14F-4D97-AF65-F5344CB8AC3E}">
        <p14:creationId xmlns:p14="http://schemas.microsoft.com/office/powerpoint/2010/main" val="2627422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lots of help available on the library webpages. Browse the section Supporting your learning to find the Off–campus students page. Take time to explore our how to do it guides which show you how to access our resources remotely. </a:t>
            </a:r>
            <a:endParaRPr lang="en-GB" dirty="0">
              <a:cs typeface="Calibri"/>
            </a:endParaRPr>
          </a:p>
        </p:txBody>
      </p:sp>
      <p:sp>
        <p:nvSpPr>
          <p:cNvPr id="4" name="Slide Number Placeholder 3"/>
          <p:cNvSpPr>
            <a:spLocks noGrp="1"/>
          </p:cNvSpPr>
          <p:nvPr>
            <p:ph type="sldNum" sz="quarter" idx="5"/>
          </p:nvPr>
        </p:nvSpPr>
        <p:spPr/>
        <p:txBody>
          <a:bodyPr/>
          <a:lstStyle/>
          <a:p>
            <a:fld id="{C2460C8B-B605-4530-9D45-8CF86F1E2652}" type="slidenum">
              <a:rPr lang="en-GB" smtClean="0"/>
              <a:t>6</a:t>
            </a:fld>
            <a:endParaRPr lang="en-GB"/>
          </a:p>
        </p:txBody>
      </p:sp>
    </p:spTree>
    <p:extLst>
      <p:ext uri="{BB962C8B-B14F-4D97-AF65-F5344CB8AC3E}">
        <p14:creationId xmlns:p14="http://schemas.microsoft.com/office/powerpoint/2010/main" val="119523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a:defRPr/>
            </a:pPr>
            <a:r>
              <a:rPr lang="en-GB" dirty="0"/>
              <a:t>You can find out who your librarian is for your subject area.  As an off-campus student it might be difficult for you to come in to see us face to face. The academic librarians can help you by email or we can arrange an online appointment. Please book a time with your librarian using our tutorial booker. </a:t>
            </a:r>
            <a:endParaRPr lang="en-GB" dirty="0">
              <a:cs typeface="Calibri"/>
            </a:endParaRPr>
          </a:p>
        </p:txBody>
      </p:sp>
      <p:sp>
        <p:nvSpPr>
          <p:cNvPr id="4" name="Slide Number Placeholder 3"/>
          <p:cNvSpPr>
            <a:spLocks noGrp="1"/>
          </p:cNvSpPr>
          <p:nvPr>
            <p:ph type="sldNum" sz="quarter" idx="5"/>
          </p:nvPr>
        </p:nvSpPr>
        <p:spPr/>
        <p:txBody>
          <a:bodyPr/>
          <a:lstStyle/>
          <a:p>
            <a:fld id="{C2460C8B-B605-4530-9D45-8CF86F1E2652}" type="slidenum">
              <a:rPr lang="en-GB" smtClean="0"/>
              <a:t>7</a:t>
            </a:fld>
            <a:endParaRPr lang="en-GB"/>
          </a:p>
        </p:txBody>
      </p:sp>
    </p:spTree>
    <p:extLst>
      <p:ext uri="{BB962C8B-B14F-4D97-AF65-F5344CB8AC3E}">
        <p14:creationId xmlns:p14="http://schemas.microsoft.com/office/powerpoint/2010/main" val="1437331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Now you know where to start, why not try out some activities like finding </a:t>
            </a:r>
            <a:r>
              <a:rPr lang="en-GB" err="1"/>
              <a:t>ebooks</a:t>
            </a:r>
            <a:r>
              <a:rPr lang="en-GB"/>
              <a:t> or journal articles, then go to our subject databases page and have a look at some of the amazing resources we have at York St John for your subject area.</a:t>
            </a:r>
          </a:p>
          <a:p>
            <a:endParaRPr lang="en-GB"/>
          </a:p>
          <a:p>
            <a:r>
              <a:rPr lang="en-GB"/>
              <a:t>Note the email address for your Academic Liaison Librarian. Let us know if you need any help, if something is not working as you expect or if you can’t find something. We’re happy to help.</a:t>
            </a:r>
          </a:p>
        </p:txBody>
      </p:sp>
      <p:sp>
        <p:nvSpPr>
          <p:cNvPr id="4" name="Slide Number Placeholder 3"/>
          <p:cNvSpPr>
            <a:spLocks noGrp="1"/>
          </p:cNvSpPr>
          <p:nvPr>
            <p:ph type="sldNum" sz="quarter" idx="5"/>
          </p:nvPr>
        </p:nvSpPr>
        <p:spPr/>
        <p:txBody>
          <a:bodyPr/>
          <a:lstStyle/>
          <a:p>
            <a:fld id="{C2460C8B-B605-4530-9D45-8CF86F1E2652}" type="slidenum">
              <a:rPr lang="en-GB" smtClean="0"/>
              <a:t>8</a:t>
            </a:fld>
            <a:endParaRPr lang="en-GB"/>
          </a:p>
        </p:txBody>
      </p:sp>
    </p:spTree>
    <p:extLst>
      <p:ext uri="{BB962C8B-B14F-4D97-AF65-F5344CB8AC3E}">
        <p14:creationId xmlns:p14="http://schemas.microsoft.com/office/powerpoint/2010/main" val="2523070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for watching our video and welcome to York St John!</a:t>
            </a:r>
          </a:p>
        </p:txBody>
      </p:sp>
      <p:sp>
        <p:nvSpPr>
          <p:cNvPr id="4" name="Slide Number Placeholder 3"/>
          <p:cNvSpPr>
            <a:spLocks noGrp="1"/>
          </p:cNvSpPr>
          <p:nvPr>
            <p:ph type="sldNum" sz="quarter" idx="5"/>
          </p:nvPr>
        </p:nvSpPr>
        <p:spPr/>
        <p:txBody>
          <a:bodyPr/>
          <a:lstStyle/>
          <a:p>
            <a:fld id="{C2460C8B-B605-4530-9D45-8CF86F1E2652}" type="slidenum">
              <a:rPr lang="en-GB" smtClean="0"/>
              <a:t>9</a:t>
            </a:fld>
            <a:endParaRPr lang="en-GB"/>
          </a:p>
        </p:txBody>
      </p:sp>
    </p:spTree>
    <p:extLst>
      <p:ext uri="{BB962C8B-B14F-4D97-AF65-F5344CB8AC3E}">
        <p14:creationId xmlns:p14="http://schemas.microsoft.com/office/powerpoint/2010/main" val="3855262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3312-0491-4EEC-A8BB-28CE4A0361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15F27F-6740-47FD-A3C4-72CF0ABCA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9A13D5-5CE6-4383-90C4-0D76AE39C799}"/>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5" name="Footer Placeholder 4">
            <a:extLst>
              <a:ext uri="{FF2B5EF4-FFF2-40B4-BE49-F238E27FC236}">
                <a16:creationId xmlns:a16="http://schemas.microsoft.com/office/drawing/2014/main" id="{1817489F-1A89-4725-9170-E90E3001D1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AC7E49-8A4C-47EC-870B-4119E923AB1D}"/>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25241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43B3-824B-4B19-BB63-2D9831787C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28F069-DDA4-4D95-B878-C942332E4C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51C76C-458E-47E7-A772-24777596E104}"/>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5" name="Footer Placeholder 4">
            <a:extLst>
              <a:ext uri="{FF2B5EF4-FFF2-40B4-BE49-F238E27FC236}">
                <a16:creationId xmlns:a16="http://schemas.microsoft.com/office/drawing/2014/main" id="{1E86EA0C-96B1-4DE5-BB11-1A86C64225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EE40EB-9E72-466B-A99E-4424DD84809E}"/>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216493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6920D-9696-488E-985F-9EC237C054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A69A82-D94A-47B3-85C5-748BD7245E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101152-BA62-4051-AE89-26DB37AE132F}"/>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5" name="Footer Placeholder 4">
            <a:extLst>
              <a:ext uri="{FF2B5EF4-FFF2-40B4-BE49-F238E27FC236}">
                <a16:creationId xmlns:a16="http://schemas.microsoft.com/office/drawing/2014/main" id="{62ED7C41-7BC8-4551-80C8-3ED2FBF21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C9A3DE-829A-4549-AA38-A8B843776B23}"/>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1363010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3312-0491-4EEC-A8BB-28CE4A0361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15F27F-6740-47FD-A3C4-72CF0ABCA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9A13D5-5CE6-4383-90C4-0D76AE39C799}"/>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5" name="Footer Placeholder 4">
            <a:extLst>
              <a:ext uri="{FF2B5EF4-FFF2-40B4-BE49-F238E27FC236}">
                <a16:creationId xmlns:a16="http://schemas.microsoft.com/office/drawing/2014/main" id="{1817489F-1A89-4725-9170-E90E3001D1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AC7E49-8A4C-47EC-870B-4119E923AB1D}"/>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531166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54EA-B0C1-4039-8DE7-CD414D49A5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B914A0-533D-4BC6-A09C-F2A815C8D4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29D244-270A-4869-8EB6-A1194FD4821A}"/>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5" name="Footer Placeholder 4">
            <a:extLst>
              <a:ext uri="{FF2B5EF4-FFF2-40B4-BE49-F238E27FC236}">
                <a16:creationId xmlns:a16="http://schemas.microsoft.com/office/drawing/2014/main" id="{B30D64E8-5782-42C8-86CF-07A047CBE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A943C4-2665-4EBA-82A7-DB6A3E92CAD0}"/>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378184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D6DE-1459-452E-A5C4-459C1A0590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A91682-609C-4147-9665-C1A9E15F9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D55DF9-EED8-44A5-A085-66B9A4C59048}"/>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5" name="Footer Placeholder 4">
            <a:extLst>
              <a:ext uri="{FF2B5EF4-FFF2-40B4-BE49-F238E27FC236}">
                <a16:creationId xmlns:a16="http://schemas.microsoft.com/office/drawing/2014/main" id="{0A9D98E9-327D-4DA4-A57D-8029995007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B7251C-52D5-4318-8708-6700EDF931A4}"/>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1061504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E2344-3AF8-4FCA-80E2-3C5C6B5AF1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F5EB13-0FFA-426A-886F-3A5866452E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F8DAD4-F8D6-403D-8ABA-EA7430FF20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C056A6-5518-4387-80D2-D577C0FE9B86}"/>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6" name="Footer Placeholder 5">
            <a:extLst>
              <a:ext uri="{FF2B5EF4-FFF2-40B4-BE49-F238E27FC236}">
                <a16:creationId xmlns:a16="http://schemas.microsoft.com/office/drawing/2014/main" id="{5067FF99-1556-4F59-B100-20ED84972D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2E0C6B-1244-428A-BE92-B079DD37E7A1}"/>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3508018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A00E-FDAD-4BB6-8D2C-C9DF877198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018CB2-B5DC-4099-BC89-701CAFA13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54B762-CA3D-4E3A-8678-FD2500B274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AD9CED-0821-4197-8F0B-B0411F2E2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B0787E-18DA-4990-918D-0CD52E2E86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3A26E5-0248-4832-9E9C-2E99A928DCBC}"/>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8" name="Footer Placeholder 7">
            <a:extLst>
              <a:ext uri="{FF2B5EF4-FFF2-40B4-BE49-F238E27FC236}">
                <a16:creationId xmlns:a16="http://schemas.microsoft.com/office/drawing/2014/main" id="{5F5E9AC7-2D2B-4DB3-9E84-52D5F266FD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AAD8B0-C184-4428-955B-243E83F2A339}"/>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2108573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9E92-D67E-40EB-B79E-EAADAA41EB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E5068B-7870-4FBA-926D-0E84D0263F83}"/>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4" name="Footer Placeholder 3">
            <a:extLst>
              <a:ext uri="{FF2B5EF4-FFF2-40B4-BE49-F238E27FC236}">
                <a16:creationId xmlns:a16="http://schemas.microsoft.com/office/drawing/2014/main" id="{4C939DA0-926E-4D4E-9F2E-796ECF16FB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CE1A86-5062-4EDD-BDD4-89B87838F234}"/>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1976025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A32D40-C94A-420D-AB93-9FEC887E4DA1}"/>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3" name="Footer Placeholder 2">
            <a:extLst>
              <a:ext uri="{FF2B5EF4-FFF2-40B4-BE49-F238E27FC236}">
                <a16:creationId xmlns:a16="http://schemas.microsoft.com/office/drawing/2014/main" id="{68AC133B-F698-46D1-9C90-334F20C4FC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383621-9355-4970-AD18-A2766F068B46}"/>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3307169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923FE-1A85-4A83-93EF-5094C448C8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6AF02E-7F27-4FC7-8FCC-723984491B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34380B-E7AF-445A-8B45-08D199529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FB8A5C-99B9-4B54-B0C5-73D944EA3791}"/>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6" name="Footer Placeholder 5">
            <a:extLst>
              <a:ext uri="{FF2B5EF4-FFF2-40B4-BE49-F238E27FC236}">
                <a16:creationId xmlns:a16="http://schemas.microsoft.com/office/drawing/2014/main" id="{CCADD586-7B2E-4942-B561-3A19541B9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2334FC-5C7D-4977-96F2-0FDBD3961108}"/>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377885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54EA-B0C1-4039-8DE7-CD414D49A5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B914A0-533D-4BC6-A09C-F2A815C8D4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29D244-270A-4869-8EB6-A1194FD4821A}"/>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5" name="Footer Placeholder 4">
            <a:extLst>
              <a:ext uri="{FF2B5EF4-FFF2-40B4-BE49-F238E27FC236}">
                <a16:creationId xmlns:a16="http://schemas.microsoft.com/office/drawing/2014/main" id="{B30D64E8-5782-42C8-86CF-07A047CBE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A943C4-2665-4EBA-82A7-DB6A3E92CAD0}"/>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2396010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B2A2-B9C5-4461-86A1-FBD335F4D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13665A-90B4-4CDC-9530-6C819691C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045DBF-24E4-4587-8EF6-6BBD36E3D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CAA1FB-B39B-4EBA-A9C8-9FDA52A69AF2}"/>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6" name="Footer Placeholder 5">
            <a:extLst>
              <a:ext uri="{FF2B5EF4-FFF2-40B4-BE49-F238E27FC236}">
                <a16:creationId xmlns:a16="http://schemas.microsoft.com/office/drawing/2014/main" id="{513FD4F1-104A-4B61-955D-AC38CB56D4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4E9A21-686A-44B6-8061-FCCD34042297}"/>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3598139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43B3-824B-4B19-BB63-2D9831787C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28F069-DDA4-4D95-B878-C942332E4C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51C76C-458E-47E7-A772-24777596E104}"/>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5" name="Footer Placeholder 4">
            <a:extLst>
              <a:ext uri="{FF2B5EF4-FFF2-40B4-BE49-F238E27FC236}">
                <a16:creationId xmlns:a16="http://schemas.microsoft.com/office/drawing/2014/main" id="{1E86EA0C-96B1-4DE5-BB11-1A86C64225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EE40EB-9E72-466B-A99E-4424DD84809E}"/>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4055548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6920D-9696-488E-985F-9EC237C054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A69A82-D94A-47B3-85C5-748BD7245E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101152-BA62-4051-AE89-26DB37AE132F}"/>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5" name="Footer Placeholder 4">
            <a:extLst>
              <a:ext uri="{FF2B5EF4-FFF2-40B4-BE49-F238E27FC236}">
                <a16:creationId xmlns:a16="http://schemas.microsoft.com/office/drawing/2014/main" id="{62ED7C41-7BC8-4551-80C8-3ED2FBF21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C9A3DE-829A-4549-AA38-A8B843776B23}"/>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43812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D6DE-1459-452E-A5C4-459C1A0590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A91682-609C-4147-9665-C1A9E15F9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D55DF9-EED8-44A5-A085-66B9A4C59048}"/>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5" name="Footer Placeholder 4">
            <a:extLst>
              <a:ext uri="{FF2B5EF4-FFF2-40B4-BE49-F238E27FC236}">
                <a16:creationId xmlns:a16="http://schemas.microsoft.com/office/drawing/2014/main" id="{0A9D98E9-327D-4DA4-A57D-8029995007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B7251C-52D5-4318-8708-6700EDF931A4}"/>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115299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E2344-3AF8-4FCA-80E2-3C5C6B5AF1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F5EB13-0FFA-426A-886F-3A5866452E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F8DAD4-F8D6-403D-8ABA-EA7430FF2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C056A6-5518-4387-80D2-D577C0FE9B86}"/>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6" name="Footer Placeholder 5">
            <a:extLst>
              <a:ext uri="{FF2B5EF4-FFF2-40B4-BE49-F238E27FC236}">
                <a16:creationId xmlns:a16="http://schemas.microsoft.com/office/drawing/2014/main" id="{5067FF99-1556-4F59-B100-20ED84972D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2E0C6B-1244-428A-BE92-B079DD37E7A1}"/>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17636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A00E-FDAD-4BB6-8D2C-C9DF877198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018CB2-B5DC-4099-BC89-701CAFA13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4B762-CA3D-4E3A-8678-FD2500B274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AD9CED-0821-4197-8F0B-B0411F2E2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B0787E-18DA-4990-918D-0CD52E2E86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3A26E5-0248-4832-9E9C-2E99A928DCBC}"/>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8" name="Footer Placeholder 7">
            <a:extLst>
              <a:ext uri="{FF2B5EF4-FFF2-40B4-BE49-F238E27FC236}">
                <a16:creationId xmlns:a16="http://schemas.microsoft.com/office/drawing/2014/main" id="{5F5E9AC7-2D2B-4DB3-9E84-52D5F266FD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AAD8B0-C184-4428-955B-243E83F2A339}"/>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42006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9E92-D67E-40EB-B79E-EAADAA41EB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E5068B-7870-4FBA-926D-0E84D0263F83}"/>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4" name="Footer Placeholder 3">
            <a:extLst>
              <a:ext uri="{FF2B5EF4-FFF2-40B4-BE49-F238E27FC236}">
                <a16:creationId xmlns:a16="http://schemas.microsoft.com/office/drawing/2014/main" id="{4C939DA0-926E-4D4E-9F2E-796ECF16FB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CE1A86-5062-4EDD-BDD4-89B87838F234}"/>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256791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A32D40-C94A-420D-AB93-9FEC887E4DA1}"/>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3" name="Footer Placeholder 2">
            <a:extLst>
              <a:ext uri="{FF2B5EF4-FFF2-40B4-BE49-F238E27FC236}">
                <a16:creationId xmlns:a16="http://schemas.microsoft.com/office/drawing/2014/main" id="{68AC133B-F698-46D1-9C90-334F20C4FC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383621-9355-4970-AD18-A2766F068B46}"/>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296321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923FE-1A85-4A83-93EF-5094C448C8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6AF02E-7F27-4FC7-8FCC-723984491B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34380B-E7AF-445A-8B45-08D199529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B8A5C-99B9-4B54-B0C5-73D944EA3791}"/>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6" name="Footer Placeholder 5">
            <a:extLst>
              <a:ext uri="{FF2B5EF4-FFF2-40B4-BE49-F238E27FC236}">
                <a16:creationId xmlns:a16="http://schemas.microsoft.com/office/drawing/2014/main" id="{CCADD586-7B2E-4942-B561-3A19541B9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2334FC-5C7D-4977-96F2-0FDBD3961108}"/>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353629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B2A2-B9C5-4461-86A1-FBD335F4D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13665A-90B4-4CDC-9530-6C819691C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3045DBF-24E4-4587-8EF6-6BBD36E3D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AA1FB-B39B-4EBA-A9C8-9FDA52A69AF2}"/>
              </a:ext>
            </a:extLst>
          </p:cNvPr>
          <p:cNvSpPr>
            <a:spLocks noGrp="1"/>
          </p:cNvSpPr>
          <p:nvPr>
            <p:ph type="dt" sz="half" idx="10"/>
          </p:nvPr>
        </p:nvSpPr>
        <p:spPr/>
        <p:txBody>
          <a:bodyPr/>
          <a:lstStyle/>
          <a:p>
            <a:fld id="{5C59908D-35E1-45EB-8723-707E99A759AC}" type="datetimeFigureOut">
              <a:rPr lang="en-GB" smtClean="0"/>
              <a:t>06/09/2019</a:t>
            </a:fld>
            <a:endParaRPr lang="en-GB"/>
          </a:p>
        </p:txBody>
      </p:sp>
      <p:sp>
        <p:nvSpPr>
          <p:cNvPr id="6" name="Footer Placeholder 5">
            <a:extLst>
              <a:ext uri="{FF2B5EF4-FFF2-40B4-BE49-F238E27FC236}">
                <a16:creationId xmlns:a16="http://schemas.microsoft.com/office/drawing/2014/main" id="{513FD4F1-104A-4B61-955D-AC38CB56D4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4E9A21-686A-44B6-8061-FCCD34042297}"/>
              </a:ext>
            </a:extLst>
          </p:cNvPr>
          <p:cNvSpPr>
            <a:spLocks noGrp="1"/>
          </p:cNvSpPr>
          <p:nvPr>
            <p:ph type="sldNum" sz="quarter" idx="12"/>
          </p:nvPr>
        </p:nvSpPr>
        <p:spPr/>
        <p:txBody>
          <a:bodyPr/>
          <a:lstStyle/>
          <a:p>
            <a:fld id="{9FF0B4ED-DB9F-466E-B2F4-74BCF996C843}" type="slidenum">
              <a:rPr lang="en-GB" smtClean="0"/>
              <a:t>‹#›</a:t>
            </a:fld>
            <a:endParaRPr lang="en-GB"/>
          </a:p>
        </p:txBody>
      </p:sp>
    </p:spTree>
    <p:extLst>
      <p:ext uri="{BB962C8B-B14F-4D97-AF65-F5344CB8AC3E}">
        <p14:creationId xmlns:p14="http://schemas.microsoft.com/office/powerpoint/2010/main" val="205689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392C05-3B74-40A7-9774-E3264277A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6009DD-66E7-423C-9E24-7482100246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E939E5-3D5C-46C8-8475-A1631CA69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9908D-35E1-45EB-8723-707E99A759AC}" type="datetimeFigureOut">
              <a:rPr lang="en-GB" smtClean="0"/>
              <a:t>06/09/2019</a:t>
            </a:fld>
            <a:endParaRPr lang="en-GB"/>
          </a:p>
        </p:txBody>
      </p:sp>
      <p:sp>
        <p:nvSpPr>
          <p:cNvPr id="5" name="Footer Placeholder 4">
            <a:extLst>
              <a:ext uri="{FF2B5EF4-FFF2-40B4-BE49-F238E27FC236}">
                <a16:creationId xmlns:a16="http://schemas.microsoft.com/office/drawing/2014/main" id="{B51947E1-FA7F-4F29-9452-E6DEAE25C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152936-8BD0-4E96-B881-0AFA7F9DF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0B4ED-DB9F-466E-B2F4-74BCF996C843}" type="slidenum">
              <a:rPr lang="en-GB" smtClean="0"/>
              <a:t>‹#›</a:t>
            </a:fld>
            <a:endParaRPr lang="en-GB"/>
          </a:p>
        </p:txBody>
      </p:sp>
    </p:spTree>
    <p:extLst>
      <p:ext uri="{BB962C8B-B14F-4D97-AF65-F5344CB8AC3E}">
        <p14:creationId xmlns:p14="http://schemas.microsoft.com/office/powerpoint/2010/main" val="3754458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392C05-3B74-40A7-9774-E3264277A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6009DD-66E7-423C-9E24-7482100246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E939E5-3D5C-46C8-8475-A1631CA69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9908D-35E1-45EB-8723-707E99A759AC}" type="datetimeFigureOut">
              <a:rPr lang="en-GB" smtClean="0"/>
              <a:t>06/09/2019</a:t>
            </a:fld>
            <a:endParaRPr lang="en-GB"/>
          </a:p>
        </p:txBody>
      </p:sp>
      <p:sp>
        <p:nvSpPr>
          <p:cNvPr id="5" name="Footer Placeholder 4">
            <a:extLst>
              <a:ext uri="{FF2B5EF4-FFF2-40B4-BE49-F238E27FC236}">
                <a16:creationId xmlns:a16="http://schemas.microsoft.com/office/drawing/2014/main" id="{B51947E1-FA7F-4F29-9452-E6DEAE25C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152936-8BD0-4E96-B881-0AFA7F9DF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0B4ED-DB9F-466E-B2F4-74BCF996C843}" type="slidenum">
              <a:rPr lang="en-GB" smtClean="0"/>
              <a:t>‹#›</a:t>
            </a:fld>
            <a:endParaRPr lang="en-GB"/>
          </a:p>
        </p:txBody>
      </p:sp>
    </p:spTree>
    <p:extLst>
      <p:ext uri="{BB962C8B-B14F-4D97-AF65-F5344CB8AC3E}">
        <p14:creationId xmlns:p14="http://schemas.microsoft.com/office/powerpoint/2010/main" val="30215646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mailto:ile@yorksj.ac.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yorksj.ac.uk/ils/all/" TargetMode="External"/><Relationship Id="rId4" Type="http://schemas.openxmlformats.org/officeDocument/2006/relationships/hyperlink" Target="mailto:academicliaisonteam@yorksj.ac.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yorksj.ac.uk/ils/all/" TargetMode="External"/><Relationship Id="rId4" Type="http://schemas.openxmlformats.org/officeDocument/2006/relationships/hyperlink" Target="https://libguides.yorksj.ac.uk/az.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208F67-3FF1-42F2-8A17-BA0D10B136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0052AC25-9B82-4AC4-8466-01D832B0A574}"/>
              </a:ext>
            </a:extLst>
          </p:cNvPr>
          <p:cNvSpPr/>
          <p:nvPr/>
        </p:nvSpPr>
        <p:spPr>
          <a:xfrm>
            <a:off x="5613514" y="5877987"/>
            <a:ext cx="5711193" cy="331373"/>
          </a:xfrm>
          <a:prstGeom prst="rect">
            <a:avLst/>
          </a:prstGeom>
        </p:spPr>
        <p:txBody>
          <a:bodyPr wrap="square">
            <a:spAutoFit/>
          </a:bodyPr>
          <a:lstStyle/>
          <a:p>
            <a:pPr algn="r">
              <a:lnSpc>
                <a:spcPts val="2000"/>
              </a:lnSpc>
            </a:pPr>
            <a:r>
              <a:rPr lang="en-GB" sz="1600" dirty="0">
                <a:solidFill>
                  <a:schemeClr val="bg1"/>
                </a:solidFill>
                <a:latin typeface="Arial" panose="020B0604020202020204" pitchFamily="34" charset="0"/>
                <a:cs typeface="Arial" panose="020B0604020202020204" pitchFamily="34" charset="0"/>
              </a:rPr>
              <a:t>WWW.YORKSJ.AC.UK/LIBRARY</a:t>
            </a:r>
          </a:p>
        </p:txBody>
      </p:sp>
      <p:pic>
        <p:nvPicPr>
          <p:cNvPr id="7" name="Picture 6" descr="York St John University Logo">
            <a:extLst>
              <a:ext uri="{FF2B5EF4-FFF2-40B4-BE49-F238E27FC236}">
                <a16:creationId xmlns:a16="http://schemas.microsoft.com/office/drawing/2014/main" id="{18317217-8218-4E7E-BDAD-70799E11A3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339" t="20830" r="13429" b="21934"/>
          <a:stretch/>
        </p:blipFill>
        <p:spPr>
          <a:xfrm>
            <a:off x="606057" y="543590"/>
            <a:ext cx="4625162" cy="1862912"/>
          </a:xfrm>
          <a:prstGeom prst="rect">
            <a:avLst/>
          </a:prstGeom>
        </p:spPr>
      </p:pic>
      <p:sp>
        <p:nvSpPr>
          <p:cNvPr id="11" name="Title 10">
            <a:extLst>
              <a:ext uri="{FF2B5EF4-FFF2-40B4-BE49-F238E27FC236}">
                <a16:creationId xmlns:a16="http://schemas.microsoft.com/office/drawing/2014/main" id="{82CAA77B-D03B-480B-9A78-152F927F2A7D}"/>
              </a:ext>
            </a:extLst>
          </p:cNvPr>
          <p:cNvSpPr txBox="1">
            <a:spLocks noGrp="1"/>
          </p:cNvSpPr>
          <p:nvPr>
            <p:ph type="title" idx="4294967295"/>
          </p:nvPr>
        </p:nvSpPr>
        <p:spPr>
          <a:xfrm>
            <a:off x="2312040" y="2964516"/>
            <a:ext cx="4839171"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Using your online library</a:t>
            </a:r>
          </a:p>
        </p:txBody>
      </p:sp>
      <p:cxnSp>
        <p:nvCxnSpPr>
          <p:cNvPr id="14" name="Straight Connector 13">
            <a:extLst>
              <a:ext uri="{FF2B5EF4-FFF2-40B4-BE49-F238E27FC236}">
                <a16:creationId xmlns:a16="http://schemas.microsoft.com/office/drawing/2014/main" id="{6EDF5010-A352-4D0F-8995-0F0DC838BC52}"/>
              </a:ext>
              <a:ext uri="{C183D7F6-B498-43B3-948B-1728B52AA6E4}">
                <adec:decorative xmlns:adec="http://schemas.microsoft.com/office/drawing/2017/decorative" val="1"/>
              </a:ext>
            </a:extLst>
          </p:cNvPr>
          <p:cNvCxnSpPr>
            <a:cxnSpLocks/>
          </p:cNvCxnSpPr>
          <p:nvPr/>
        </p:nvCxnSpPr>
        <p:spPr>
          <a:xfrm flipH="1">
            <a:off x="2108511" y="2686770"/>
            <a:ext cx="9216196" cy="0"/>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cxnSp>
        <p:nvCxnSpPr>
          <p:cNvPr id="16" name="Straight Connector 15">
            <a:extLst>
              <a:ext uri="{FF2B5EF4-FFF2-40B4-BE49-F238E27FC236}">
                <a16:creationId xmlns:a16="http://schemas.microsoft.com/office/drawing/2014/main" id="{9B3AA32B-F69B-4C82-B097-619F5A0307EA}"/>
              </a:ext>
              <a:ext uri="{C183D7F6-B498-43B3-948B-1728B52AA6E4}">
                <adec:decorative xmlns:adec="http://schemas.microsoft.com/office/drawing/2017/decorative" val="1"/>
              </a:ext>
            </a:extLst>
          </p:cNvPr>
          <p:cNvCxnSpPr>
            <a:cxnSpLocks/>
          </p:cNvCxnSpPr>
          <p:nvPr/>
        </p:nvCxnSpPr>
        <p:spPr>
          <a:xfrm flipV="1">
            <a:off x="2108511" y="3070959"/>
            <a:ext cx="11167" cy="1153311"/>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cxnSp>
        <p:nvCxnSpPr>
          <p:cNvPr id="18" name="Straight Connector 17">
            <a:extLst>
              <a:ext uri="{FF2B5EF4-FFF2-40B4-BE49-F238E27FC236}">
                <a16:creationId xmlns:a16="http://schemas.microsoft.com/office/drawing/2014/main" id="{531D89AF-A35C-4A1E-B0ED-3753F55BCDC2}"/>
              </a:ext>
              <a:ext uri="{C183D7F6-B498-43B3-948B-1728B52AA6E4}">
                <adec:decorative xmlns:adec="http://schemas.microsoft.com/office/drawing/2017/decorative" val="1"/>
              </a:ext>
            </a:extLst>
          </p:cNvPr>
          <p:cNvCxnSpPr>
            <a:cxnSpLocks/>
          </p:cNvCxnSpPr>
          <p:nvPr/>
        </p:nvCxnSpPr>
        <p:spPr>
          <a:xfrm flipH="1">
            <a:off x="2108511" y="4609355"/>
            <a:ext cx="9216196" cy="0"/>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37864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York St John University Logo">
            <a:extLst>
              <a:ext uri="{FF2B5EF4-FFF2-40B4-BE49-F238E27FC236}">
                <a16:creationId xmlns:a16="http://schemas.microsoft.com/office/drawing/2014/main" id="{16E97C40-D89F-4B77-8A54-FA8F97848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463" y="1663822"/>
            <a:ext cx="6233779" cy="3295037"/>
          </a:xfrm>
          <a:prstGeom prst="rect">
            <a:avLst/>
          </a:prstGeom>
        </p:spPr>
      </p:pic>
      <p:sp>
        <p:nvSpPr>
          <p:cNvPr id="6" name="TextBox 5">
            <a:extLst>
              <a:ext uri="{FF2B5EF4-FFF2-40B4-BE49-F238E27FC236}">
                <a16:creationId xmlns:a16="http://schemas.microsoft.com/office/drawing/2014/main" id="{E7D0B0D2-4938-4739-83E1-887F554D4C44}"/>
              </a:ext>
            </a:extLst>
          </p:cNvPr>
          <p:cNvSpPr txBox="1"/>
          <p:nvPr/>
        </p:nvSpPr>
        <p:spPr>
          <a:xfrm>
            <a:off x="9370800" y="6242400"/>
            <a:ext cx="2424223" cy="307777"/>
          </a:xfrm>
          <a:prstGeom prst="rect">
            <a:avLst/>
          </a:prstGeom>
          <a:noFill/>
        </p:spPr>
        <p:txBody>
          <a:bodyPr wrap="square" rtlCol="0">
            <a:spAutoFit/>
          </a:bodyPr>
          <a:lstStyle/>
          <a:p>
            <a:pPr algn="r"/>
            <a:r>
              <a:rPr lang="en-GB" sz="1400" dirty="0">
                <a:latin typeface="Arial" panose="020B0604020202020204" pitchFamily="34" charset="0"/>
                <a:cs typeface="Arial" panose="020B0604020202020204" pitchFamily="34" charset="0"/>
              </a:rPr>
              <a:t>www.yorksj.ac.uk/library</a:t>
            </a:r>
          </a:p>
        </p:txBody>
      </p:sp>
      <p:cxnSp>
        <p:nvCxnSpPr>
          <p:cNvPr id="4" name="Straight Connector 3">
            <a:extLst>
              <a:ext uri="{FF2B5EF4-FFF2-40B4-BE49-F238E27FC236}">
                <a16:creationId xmlns:a16="http://schemas.microsoft.com/office/drawing/2014/main" id="{1B1F9C3E-E55D-4D3C-B973-3FF2D98EFA92}"/>
              </a:ext>
              <a:ext uri="{C183D7F6-B498-43B3-948B-1728B52AA6E4}">
                <adec:decorative xmlns:adec="http://schemas.microsoft.com/office/drawing/2017/decorative" val="1"/>
              </a:ext>
            </a:extLst>
          </p:cNvPr>
          <p:cNvCxnSpPr>
            <a:cxnSpLocks/>
          </p:cNvCxnSpPr>
          <p:nvPr/>
        </p:nvCxnSpPr>
        <p:spPr>
          <a:xfrm flipH="1">
            <a:off x="597054" y="1442761"/>
            <a:ext cx="46870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9A961F8-0A29-4269-BEB7-DBC5CD627824}"/>
              </a:ext>
            </a:extLst>
          </p:cNvPr>
          <p:cNvSpPr txBox="1"/>
          <p:nvPr/>
        </p:nvSpPr>
        <p:spPr>
          <a:xfrm>
            <a:off x="9370567" y="6243578"/>
            <a:ext cx="2424223" cy="307777"/>
          </a:xfrm>
          <a:prstGeom prst="rect">
            <a:avLst/>
          </a:prstGeom>
          <a:noFill/>
        </p:spPr>
        <p:txBody>
          <a:bodyPr wrap="square" rtlCol="0">
            <a:spAutoFit/>
          </a:bodyPr>
          <a:lstStyle/>
          <a:p>
            <a:pPr algn="r"/>
            <a:r>
              <a:rPr lang="en-GB" sz="1400">
                <a:solidFill>
                  <a:schemeClr val="bg1"/>
                </a:solidFill>
                <a:latin typeface="Arial" panose="020B0604020202020204" pitchFamily="34" charset="0"/>
                <a:cs typeface="Arial" panose="020B0604020202020204" pitchFamily="34" charset="0"/>
              </a:rPr>
              <a:t>www.yorksj.ac.uk</a:t>
            </a:r>
          </a:p>
        </p:txBody>
      </p:sp>
      <p:pic>
        <p:nvPicPr>
          <p:cNvPr id="11" name="Picture 10">
            <a:extLst>
              <a:ext uri="{FF2B5EF4-FFF2-40B4-BE49-F238E27FC236}">
                <a16:creationId xmlns:a16="http://schemas.microsoft.com/office/drawing/2014/main" id="{F5254284-4F94-48F3-8329-F5970FDB7BC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851" t="3538" r="2801" b="4081"/>
          <a:stretch/>
        </p:blipFill>
        <p:spPr>
          <a:xfrm>
            <a:off x="63797" y="5555581"/>
            <a:ext cx="2392326" cy="1227131"/>
          </a:xfrm>
          <a:prstGeom prst="rect">
            <a:avLst/>
          </a:prstGeom>
        </p:spPr>
      </p:pic>
    </p:spTree>
    <p:extLst>
      <p:ext uri="{BB962C8B-B14F-4D97-AF65-F5344CB8AC3E}">
        <p14:creationId xmlns:p14="http://schemas.microsoft.com/office/powerpoint/2010/main" val="318041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7D2FF1D-77E9-4720-9C67-4EA0B98E181B}"/>
              </a:ext>
            </a:extLst>
          </p:cNvPr>
          <p:cNvSpPr>
            <a:spLocks noGrp="1"/>
          </p:cNvSpPr>
          <p:nvPr>
            <p:ph type="title"/>
          </p:nvPr>
        </p:nvSpPr>
        <p:spPr>
          <a:xfrm>
            <a:off x="708759" y="365125"/>
            <a:ext cx="10515600" cy="1325563"/>
          </a:xfrm>
        </p:spPr>
        <p:txBody>
          <a:bodyPr/>
          <a:lstStyle/>
          <a:p>
            <a:r>
              <a:rPr lang="en-GB" dirty="0">
                <a:solidFill>
                  <a:srgbClr val="C00000"/>
                </a:solidFill>
                <a:latin typeface="Arial"/>
                <a:cs typeface="Arial"/>
              </a:rPr>
              <a:t>Introducing ourselves </a:t>
            </a:r>
          </a:p>
        </p:txBody>
      </p:sp>
      <p:pic>
        <p:nvPicPr>
          <p:cNvPr id="5" name="Picture 9" descr="Image of Academic Liaison Librarians who support teaching and training for information and digital literacy">
            <a:extLst>
              <a:ext uri="{FF2B5EF4-FFF2-40B4-BE49-F238E27FC236}">
                <a16:creationId xmlns:a16="http://schemas.microsoft.com/office/drawing/2014/main" id="{62C27EDE-A3CB-4690-BCE7-3DBE0A5ACF8B}"/>
              </a:ext>
            </a:extLst>
          </p:cNvPr>
          <p:cNvPicPr>
            <a:picLocks noGrp="1" noChangeAspect="1"/>
          </p:cNvPicPr>
          <p:nvPr>
            <p:ph idx="1"/>
          </p:nvPr>
        </p:nvPicPr>
        <p:blipFill>
          <a:blip r:embed="rId3"/>
          <a:stretch>
            <a:fillRect/>
          </a:stretch>
        </p:blipFill>
        <p:spPr>
          <a:xfrm>
            <a:off x="982718" y="1481356"/>
            <a:ext cx="6731875" cy="4987325"/>
          </a:xfrm>
          <a:prstGeom prst="rect">
            <a:avLst/>
          </a:prstGeom>
        </p:spPr>
      </p:pic>
      <p:sp>
        <p:nvSpPr>
          <p:cNvPr id="8" name="TextBox 7">
            <a:extLst>
              <a:ext uri="{FF2B5EF4-FFF2-40B4-BE49-F238E27FC236}">
                <a16:creationId xmlns:a16="http://schemas.microsoft.com/office/drawing/2014/main" id="{8EADD87C-1487-4D0A-8002-4F97C16B0573}"/>
              </a:ext>
            </a:extLst>
          </p:cNvPr>
          <p:cNvSpPr txBox="1"/>
          <p:nvPr/>
        </p:nvSpPr>
        <p:spPr>
          <a:xfrm>
            <a:off x="9370567" y="6243578"/>
            <a:ext cx="2424223" cy="307777"/>
          </a:xfrm>
          <a:prstGeom prst="rect">
            <a:avLst/>
          </a:prstGeom>
          <a:noFill/>
        </p:spPr>
        <p:txBody>
          <a:bodyPr wrap="square" rtlCol="0">
            <a:spAutoFit/>
          </a:bodyPr>
          <a:lstStyle/>
          <a:p>
            <a:pPr algn="r"/>
            <a:r>
              <a:rPr lang="en-GB" sz="1400">
                <a:solidFill>
                  <a:schemeClr val="bg1"/>
                </a:solidFill>
                <a:latin typeface="Arial" panose="020B0604020202020204" pitchFamily="34" charset="0"/>
                <a:cs typeface="Arial" panose="020B0604020202020204" pitchFamily="34" charset="0"/>
              </a:rPr>
              <a:t>www.yorksj.ac.uk</a:t>
            </a:r>
          </a:p>
        </p:txBody>
      </p:sp>
      <p:sp>
        <p:nvSpPr>
          <p:cNvPr id="14" name="TextBox 13">
            <a:extLst>
              <a:ext uri="{FF2B5EF4-FFF2-40B4-BE49-F238E27FC236}">
                <a16:creationId xmlns:a16="http://schemas.microsoft.com/office/drawing/2014/main" id="{8C1DB7C5-D21F-4881-B11F-89FF20635469}"/>
              </a:ext>
            </a:extLst>
          </p:cNvPr>
          <p:cNvSpPr txBox="1"/>
          <p:nvPr/>
        </p:nvSpPr>
        <p:spPr>
          <a:xfrm>
            <a:off x="9370800" y="6242400"/>
            <a:ext cx="2424223" cy="307777"/>
          </a:xfrm>
          <a:prstGeom prst="rect">
            <a:avLst/>
          </a:prstGeom>
          <a:noFill/>
        </p:spPr>
        <p:txBody>
          <a:bodyPr wrap="square" rtlCol="0">
            <a:spAutoFit/>
          </a:bodyPr>
          <a:lstStyle/>
          <a:p>
            <a:pPr algn="r"/>
            <a:r>
              <a:rPr lang="en-GB" sz="1400" dirty="0">
                <a:latin typeface="Arial" panose="020B0604020202020204" pitchFamily="34" charset="0"/>
                <a:cs typeface="Arial" panose="020B0604020202020204" pitchFamily="34" charset="0"/>
              </a:rPr>
              <a:t>www.yorksj.ac.uk/library</a:t>
            </a:r>
          </a:p>
        </p:txBody>
      </p:sp>
    </p:spTree>
    <p:extLst>
      <p:ext uri="{BB962C8B-B14F-4D97-AF65-F5344CB8AC3E}">
        <p14:creationId xmlns:p14="http://schemas.microsoft.com/office/powerpoint/2010/main" val="307836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F8D8CB8-0CC1-4E0F-B553-010EC4D88089}"/>
              </a:ext>
            </a:extLst>
          </p:cNvPr>
          <p:cNvSpPr>
            <a:spLocks noGrp="1"/>
          </p:cNvSpPr>
          <p:nvPr>
            <p:ph type="title"/>
          </p:nvPr>
        </p:nvSpPr>
        <p:spPr>
          <a:xfrm>
            <a:off x="708759" y="365125"/>
            <a:ext cx="10515600" cy="1325563"/>
          </a:xfrm>
        </p:spPr>
        <p:txBody>
          <a:bodyPr/>
          <a:lstStyle/>
          <a:p>
            <a:r>
              <a:rPr lang="en-GB" dirty="0">
                <a:solidFill>
                  <a:schemeClr val="bg1"/>
                </a:solidFill>
                <a:latin typeface="Arial" panose="020B0604020202020204" pitchFamily="34" charset="0"/>
                <a:cs typeface="Arial" panose="020B0604020202020204" pitchFamily="34" charset="0"/>
              </a:rPr>
              <a:t>Getting started</a:t>
            </a:r>
          </a:p>
        </p:txBody>
      </p:sp>
      <p:sp>
        <p:nvSpPr>
          <p:cNvPr id="19" name="Content Placeholder 2">
            <a:extLst>
              <a:ext uri="{FF2B5EF4-FFF2-40B4-BE49-F238E27FC236}">
                <a16:creationId xmlns:a16="http://schemas.microsoft.com/office/drawing/2014/main" id="{6C58643D-9B57-4623-9EFB-945841173B6A}"/>
              </a:ext>
            </a:extLst>
          </p:cNvPr>
          <p:cNvSpPr>
            <a:spLocks noGrp="1"/>
          </p:cNvSpPr>
          <p:nvPr>
            <p:ph idx="1"/>
          </p:nvPr>
        </p:nvSpPr>
        <p:spPr>
          <a:xfrm>
            <a:off x="708759" y="1598789"/>
            <a:ext cx="4193440" cy="4351338"/>
          </a:xfrm>
        </p:spPr>
        <p:txBody>
          <a:bodyPr/>
          <a:lstStyle/>
          <a:p>
            <a:r>
              <a:rPr lang="en-GB" dirty="0">
                <a:solidFill>
                  <a:schemeClr val="bg1"/>
                </a:solidFill>
                <a:latin typeface="Arial" panose="020B0604020202020204" pitchFamily="34" charset="0"/>
                <a:cs typeface="Arial" panose="020B0604020202020204" pitchFamily="34" charset="0"/>
              </a:rPr>
              <a:t>Do you have your YSJ username and password and an internet connection?</a:t>
            </a:r>
          </a:p>
          <a:p>
            <a:r>
              <a:rPr lang="en-GB" dirty="0">
                <a:solidFill>
                  <a:schemeClr val="bg1"/>
                </a:solidFill>
                <a:latin typeface="Arial" panose="020B0604020202020204" pitchFamily="34" charset="0"/>
                <a:cs typeface="Arial" panose="020B0604020202020204" pitchFamily="34" charset="0"/>
              </a:rPr>
              <a:t>Yes? Great. You now have access to all our electronic resources including thousands of </a:t>
            </a:r>
            <a:r>
              <a:rPr lang="en-GB" dirty="0" err="1">
                <a:solidFill>
                  <a:schemeClr val="bg1"/>
                </a:solidFill>
                <a:latin typeface="Arial" panose="020B0604020202020204" pitchFamily="34" charset="0"/>
                <a:cs typeface="Arial" panose="020B0604020202020204" pitchFamily="34" charset="0"/>
              </a:rPr>
              <a:t>ebooks</a:t>
            </a:r>
            <a:r>
              <a:rPr lang="en-GB" dirty="0">
                <a:solidFill>
                  <a:schemeClr val="bg1"/>
                </a:solidFill>
                <a:latin typeface="Arial" panose="020B0604020202020204" pitchFamily="34" charset="0"/>
                <a:cs typeface="Arial" panose="020B0604020202020204" pitchFamily="34" charset="0"/>
              </a:rPr>
              <a:t>, journal articles and databases.</a:t>
            </a:r>
          </a:p>
        </p:txBody>
      </p:sp>
      <p:pic>
        <p:nvPicPr>
          <p:cNvPr id="3" name="Picture 3" descr="Image of the Library &amp; Learning Services homepage">
            <a:extLst>
              <a:ext uri="{FF2B5EF4-FFF2-40B4-BE49-F238E27FC236}">
                <a16:creationId xmlns:a16="http://schemas.microsoft.com/office/drawing/2014/main" id="{B42F81E3-BB0D-4B42-8478-F509239F8874}"/>
              </a:ext>
            </a:extLst>
          </p:cNvPr>
          <p:cNvPicPr>
            <a:picLocks noChangeAspect="1"/>
          </p:cNvPicPr>
          <p:nvPr/>
        </p:nvPicPr>
        <p:blipFill>
          <a:blip r:embed="rId4"/>
          <a:stretch>
            <a:fillRect/>
          </a:stretch>
        </p:blipFill>
        <p:spPr>
          <a:xfrm>
            <a:off x="4895194" y="768794"/>
            <a:ext cx="7013026" cy="5189031"/>
          </a:xfrm>
          <a:prstGeom prst="rect">
            <a:avLst/>
          </a:prstGeom>
        </p:spPr>
      </p:pic>
      <p:grpSp>
        <p:nvGrpSpPr>
          <p:cNvPr id="2" name="Group 1">
            <a:extLst>
              <a:ext uri="{FF2B5EF4-FFF2-40B4-BE49-F238E27FC236}">
                <a16:creationId xmlns:a16="http://schemas.microsoft.com/office/drawing/2014/main" id="{0AE96716-D5F0-4765-A71B-49A6CA51B981}"/>
              </a:ext>
              <a:ext uri="{C183D7F6-B498-43B3-948B-1728B52AA6E4}">
                <adec:decorative xmlns:adec="http://schemas.microsoft.com/office/drawing/2017/decorative" val="1"/>
              </a:ext>
            </a:extLst>
          </p:cNvPr>
          <p:cNvGrpSpPr/>
          <p:nvPr/>
        </p:nvGrpSpPr>
        <p:grpSpPr>
          <a:xfrm>
            <a:off x="432928" y="752528"/>
            <a:ext cx="3487908" cy="6113633"/>
            <a:chOff x="432928" y="752528"/>
            <a:chExt cx="3487908" cy="6113633"/>
          </a:xfrm>
        </p:grpSpPr>
        <p:pic>
          <p:nvPicPr>
            <p:cNvPr id="14" name="Picture 13" descr="York St John University Logo">
              <a:extLst>
                <a:ext uri="{FF2B5EF4-FFF2-40B4-BE49-F238E27FC236}">
                  <a16:creationId xmlns:a16="http://schemas.microsoft.com/office/drawing/2014/main" id="{C0A637D4-A472-4399-9E2A-E0F2F72090EC}"/>
                </a:ext>
              </a:extLst>
            </p:cNvPr>
            <p:cNvPicPr>
              <a:picLocks noChangeAspect="1"/>
            </p:cNvPicPr>
            <p:nvPr/>
          </p:nvPicPr>
          <p:blipFill rotWithShape="1">
            <a:blip r:embed="rId5">
              <a:extLst>
                <a:ext uri="{28A0092B-C50C-407E-A947-70E740481C1C}">
                  <a14:useLocalDpi xmlns:a14="http://schemas.microsoft.com/office/drawing/2010/main" val="0"/>
                </a:ext>
              </a:extLst>
            </a:blip>
            <a:srcRect l="1851" t="3538" r="2801" b="4081"/>
            <a:stretch/>
          </p:blipFill>
          <p:spPr>
            <a:xfrm>
              <a:off x="432928" y="5639030"/>
              <a:ext cx="2392326" cy="1227131"/>
            </a:xfrm>
            <a:prstGeom prst="rect">
              <a:avLst/>
            </a:prstGeom>
          </p:spPr>
        </p:pic>
        <p:cxnSp>
          <p:nvCxnSpPr>
            <p:cNvPr id="20" name="Straight Connector 19">
              <a:extLst>
                <a:ext uri="{FF2B5EF4-FFF2-40B4-BE49-F238E27FC236}">
                  <a16:creationId xmlns:a16="http://schemas.microsoft.com/office/drawing/2014/main" id="{91FEC7FF-0767-484D-886C-0975A3A4DC17}"/>
                </a:ext>
              </a:extLst>
            </p:cNvPr>
            <p:cNvCxnSpPr>
              <a:cxnSpLocks/>
            </p:cNvCxnSpPr>
            <p:nvPr/>
          </p:nvCxnSpPr>
          <p:spPr>
            <a:xfrm flipH="1">
              <a:off x="586100" y="1442761"/>
              <a:ext cx="3334736"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D7229689-8806-439D-BC27-63782894E259}"/>
                </a:ext>
              </a:extLst>
            </p:cNvPr>
            <p:cNvCxnSpPr>
              <a:cxnSpLocks/>
            </p:cNvCxnSpPr>
            <p:nvPr/>
          </p:nvCxnSpPr>
          <p:spPr>
            <a:xfrm flipV="1">
              <a:off x="586100" y="752528"/>
              <a:ext cx="0" cy="55527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C4BD397C-949D-425F-A96F-8510AB85F8FA}"/>
                </a:ext>
              </a:extLst>
            </p:cNvPr>
            <p:cNvCxnSpPr>
              <a:cxnSpLocks/>
            </p:cNvCxnSpPr>
            <p:nvPr/>
          </p:nvCxnSpPr>
          <p:spPr>
            <a:xfrm flipV="1">
              <a:off x="584188" y="1585598"/>
              <a:ext cx="0" cy="496575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id="{49A961F8-0A29-4269-BEB7-DBC5CD627824}"/>
              </a:ext>
            </a:extLst>
          </p:cNvPr>
          <p:cNvSpPr txBox="1"/>
          <p:nvPr/>
        </p:nvSpPr>
        <p:spPr>
          <a:xfrm>
            <a:off x="9370567" y="6243578"/>
            <a:ext cx="2424223" cy="307777"/>
          </a:xfrm>
          <a:prstGeom prst="rect">
            <a:avLst/>
          </a:prstGeom>
          <a:noFill/>
        </p:spPr>
        <p:txBody>
          <a:bodyPr wrap="square" rtlCol="0">
            <a:spAutoFit/>
          </a:bodyPr>
          <a:lstStyle/>
          <a:p>
            <a:pPr algn="r"/>
            <a:r>
              <a:rPr lang="en-GB" sz="1400" dirty="0">
                <a:solidFill>
                  <a:schemeClr val="bg1"/>
                </a:solidFill>
                <a:latin typeface="Arial" panose="020B0604020202020204" pitchFamily="34" charset="0"/>
                <a:cs typeface="Arial" panose="020B0604020202020204" pitchFamily="34" charset="0"/>
              </a:rPr>
              <a:t>www.yorksj.ac.uk/library</a:t>
            </a:r>
          </a:p>
        </p:txBody>
      </p:sp>
    </p:spTree>
    <p:extLst>
      <p:ext uri="{BB962C8B-B14F-4D97-AF65-F5344CB8AC3E}">
        <p14:creationId xmlns:p14="http://schemas.microsoft.com/office/powerpoint/2010/main" val="2925376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F8D8CB8-0CC1-4E0F-B553-010EC4D88089}"/>
              </a:ext>
            </a:extLst>
          </p:cNvPr>
          <p:cNvSpPr>
            <a:spLocks noGrp="1"/>
          </p:cNvSpPr>
          <p:nvPr>
            <p:ph type="title"/>
          </p:nvPr>
        </p:nvSpPr>
        <p:spPr>
          <a:xfrm>
            <a:off x="708759" y="365125"/>
            <a:ext cx="10515600" cy="1325563"/>
          </a:xfrm>
        </p:spPr>
        <p:txBody>
          <a:bodyPr/>
          <a:lstStyle/>
          <a:p>
            <a:r>
              <a:rPr lang="en-GB" dirty="0">
                <a:solidFill>
                  <a:srgbClr val="C00000"/>
                </a:solidFill>
                <a:latin typeface="Arial"/>
                <a:cs typeface="Arial"/>
              </a:rPr>
              <a:t>Searching for </a:t>
            </a:r>
            <a:r>
              <a:rPr lang="en-GB" dirty="0" err="1">
                <a:solidFill>
                  <a:srgbClr val="C00000"/>
                </a:solidFill>
                <a:latin typeface="Arial"/>
                <a:cs typeface="Arial"/>
              </a:rPr>
              <a:t>ebooks</a:t>
            </a:r>
            <a:r>
              <a:rPr lang="en-GB" dirty="0">
                <a:solidFill>
                  <a:srgbClr val="C00000"/>
                </a:solidFill>
                <a:latin typeface="Arial"/>
                <a:cs typeface="Arial"/>
              </a:rPr>
              <a:t> </a:t>
            </a:r>
          </a:p>
        </p:txBody>
      </p:sp>
      <p:pic>
        <p:nvPicPr>
          <p:cNvPr id="3" name="Picture 4" descr="Search on the library catalogue for International business">
            <a:extLst>
              <a:ext uri="{FF2B5EF4-FFF2-40B4-BE49-F238E27FC236}">
                <a16:creationId xmlns:a16="http://schemas.microsoft.com/office/drawing/2014/main" id="{53E2E4E2-DA02-40ED-A2B5-B3D8C1C9D879}"/>
              </a:ext>
            </a:extLst>
          </p:cNvPr>
          <p:cNvPicPr>
            <a:picLocks noChangeAspect="1"/>
          </p:cNvPicPr>
          <p:nvPr/>
        </p:nvPicPr>
        <p:blipFill>
          <a:blip r:embed="rId3"/>
          <a:stretch>
            <a:fillRect/>
          </a:stretch>
        </p:blipFill>
        <p:spPr>
          <a:xfrm>
            <a:off x="713118" y="1317316"/>
            <a:ext cx="4971690" cy="2153030"/>
          </a:xfrm>
          <a:prstGeom prst="rect">
            <a:avLst/>
          </a:prstGeom>
        </p:spPr>
      </p:pic>
      <p:pic>
        <p:nvPicPr>
          <p:cNvPr id="10" name="Picture 10" descr="Search on the library catalogue for international business limited to ebooks">
            <a:extLst>
              <a:ext uri="{FF2B5EF4-FFF2-40B4-BE49-F238E27FC236}">
                <a16:creationId xmlns:a16="http://schemas.microsoft.com/office/drawing/2014/main" id="{903A57DF-1972-4C5E-B630-85907A6BF2A4}"/>
              </a:ext>
            </a:extLst>
          </p:cNvPr>
          <p:cNvPicPr>
            <a:picLocks noChangeAspect="1"/>
          </p:cNvPicPr>
          <p:nvPr/>
        </p:nvPicPr>
        <p:blipFill>
          <a:blip r:embed="rId4"/>
          <a:stretch>
            <a:fillRect/>
          </a:stretch>
        </p:blipFill>
        <p:spPr>
          <a:xfrm>
            <a:off x="888309" y="3240741"/>
            <a:ext cx="4390108" cy="2810868"/>
          </a:xfrm>
          <a:prstGeom prst="rect">
            <a:avLst/>
          </a:prstGeom>
        </p:spPr>
      </p:pic>
      <p:pic>
        <p:nvPicPr>
          <p:cNvPr id="8" name="Picture 8" descr="Result displaying an ebook about international business with link to the full text">
            <a:extLst>
              <a:ext uri="{FF2B5EF4-FFF2-40B4-BE49-F238E27FC236}">
                <a16:creationId xmlns:a16="http://schemas.microsoft.com/office/drawing/2014/main" id="{223C27FA-9608-4600-8DC9-58ED6B8047F1}"/>
              </a:ext>
            </a:extLst>
          </p:cNvPr>
          <p:cNvPicPr>
            <a:picLocks noChangeAspect="1"/>
          </p:cNvPicPr>
          <p:nvPr/>
        </p:nvPicPr>
        <p:blipFill>
          <a:blip r:embed="rId5"/>
          <a:stretch>
            <a:fillRect/>
          </a:stretch>
        </p:blipFill>
        <p:spPr>
          <a:xfrm>
            <a:off x="6234023" y="2399480"/>
            <a:ext cx="5489274" cy="3654248"/>
          </a:xfrm>
          <a:prstGeom prst="rect">
            <a:avLst/>
          </a:prstGeom>
        </p:spPr>
      </p:pic>
      <p:sp>
        <p:nvSpPr>
          <p:cNvPr id="13" name="TextBox 12">
            <a:extLst>
              <a:ext uri="{FF2B5EF4-FFF2-40B4-BE49-F238E27FC236}">
                <a16:creationId xmlns:a16="http://schemas.microsoft.com/office/drawing/2014/main" id="{F92B477C-66DC-4EF1-84A0-05A584A27230}"/>
              </a:ext>
            </a:extLst>
          </p:cNvPr>
          <p:cNvSpPr txBox="1"/>
          <p:nvPr/>
        </p:nvSpPr>
        <p:spPr>
          <a:xfrm>
            <a:off x="9370800" y="6242400"/>
            <a:ext cx="2424223" cy="307777"/>
          </a:xfrm>
          <a:prstGeom prst="rect">
            <a:avLst/>
          </a:prstGeom>
          <a:noFill/>
        </p:spPr>
        <p:txBody>
          <a:bodyPr wrap="square" rtlCol="0">
            <a:spAutoFit/>
          </a:bodyPr>
          <a:lstStyle/>
          <a:p>
            <a:pPr algn="r"/>
            <a:r>
              <a:rPr lang="en-GB" sz="1400" dirty="0">
                <a:latin typeface="Arial" panose="020B0604020202020204" pitchFamily="34" charset="0"/>
                <a:cs typeface="Arial" panose="020B0604020202020204" pitchFamily="34" charset="0"/>
              </a:rPr>
              <a:t>www.yorksj.ac.uk/library</a:t>
            </a:r>
          </a:p>
        </p:txBody>
      </p:sp>
      <p:grpSp>
        <p:nvGrpSpPr>
          <p:cNvPr id="2" name="Group 1">
            <a:extLst>
              <a:ext uri="{FF2B5EF4-FFF2-40B4-BE49-F238E27FC236}">
                <a16:creationId xmlns:a16="http://schemas.microsoft.com/office/drawing/2014/main" id="{0AE96716-D5F0-4765-A71B-49A6CA51B981}"/>
              </a:ext>
              <a:ext uri="{C183D7F6-B498-43B3-948B-1728B52AA6E4}">
                <adec:decorative xmlns:adec="http://schemas.microsoft.com/office/drawing/2017/decorative" val="1"/>
              </a:ext>
            </a:extLst>
          </p:cNvPr>
          <p:cNvGrpSpPr/>
          <p:nvPr/>
        </p:nvGrpSpPr>
        <p:grpSpPr>
          <a:xfrm>
            <a:off x="432928" y="752528"/>
            <a:ext cx="3487908" cy="6113633"/>
            <a:chOff x="432928" y="752528"/>
            <a:chExt cx="3487908" cy="6113633"/>
          </a:xfrm>
        </p:grpSpPr>
        <p:pic>
          <p:nvPicPr>
            <p:cNvPr id="14" name="Picture 13" descr="York St John University Logo">
              <a:extLst>
                <a:ext uri="{FF2B5EF4-FFF2-40B4-BE49-F238E27FC236}">
                  <a16:creationId xmlns:a16="http://schemas.microsoft.com/office/drawing/2014/main" id="{C0A637D4-A472-4399-9E2A-E0F2F72090EC}"/>
                </a:ext>
              </a:extLst>
            </p:cNvPr>
            <p:cNvPicPr>
              <a:picLocks noChangeAspect="1"/>
            </p:cNvPicPr>
            <p:nvPr/>
          </p:nvPicPr>
          <p:blipFill rotWithShape="1">
            <a:blip r:embed="rId6">
              <a:extLst>
                <a:ext uri="{28A0092B-C50C-407E-A947-70E740481C1C}">
                  <a14:useLocalDpi xmlns:a14="http://schemas.microsoft.com/office/drawing/2010/main" val="0"/>
                </a:ext>
              </a:extLst>
            </a:blip>
            <a:srcRect l="1851" t="3538" r="2801" b="4081"/>
            <a:stretch/>
          </p:blipFill>
          <p:spPr>
            <a:xfrm>
              <a:off x="432928" y="5639030"/>
              <a:ext cx="2392326" cy="1227131"/>
            </a:xfrm>
            <a:prstGeom prst="rect">
              <a:avLst/>
            </a:prstGeom>
          </p:spPr>
        </p:pic>
        <p:cxnSp>
          <p:nvCxnSpPr>
            <p:cNvPr id="20" name="Straight Connector 19">
              <a:extLst>
                <a:ext uri="{FF2B5EF4-FFF2-40B4-BE49-F238E27FC236}">
                  <a16:creationId xmlns:a16="http://schemas.microsoft.com/office/drawing/2014/main" id="{91FEC7FF-0767-484D-886C-0975A3A4DC17}"/>
                </a:ext>
              </a:extLst>
            </p:cNvPr>
            <p:cNvCxnSpPr>
              <a:cxnSpLocks/>
            </p:cNvCxnSpPr>
            <p:nvPr/>
          </p:nvCxnSpPr>
          <p:spPr>
            <a:xfrm flipH="1">
              <a:off x="586100" y="1442761"/>
              <a:ext cx="3334736"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D7229689-8806-439D-BC27-63782894E259}"/>
                </a:ext>
              </a:extLst>
            </p:cNvPr>
            <p:cNvCxnSpPr>
              <a:cxnSpLocks/>
            </p:cNvCxnSpPr>
            <p:nvPr/>
          </p:nvCxnSpPr>
          <p:spPr>
            <a:xfrm flipV="1">
              <a:off x="586100" y="752528"/>
              <a:ext cx="0" cy="55527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C4BD397C-949D-425F-A96F-8510AB85F8FA}"/>
                </a:ext>
              </a:extLst>
            </p:cNvPr>
            <p:cNvCxnSpPr>
              <a:cxnSpLocks/>
            </p:cNvCxnSpPr>
            <p:nvPr/>
          </p:nvCxnSpPr>
          <p:spPr>
            <a:xfrm flipV="1">
              <a:off x="584188" y="1585598"/>
              <a:ext cx="0" cy="496575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sp>
        <p:nvSpPr>
          <p:cNvPr id="19" name="Content Placeholder 2">
            <a:extLst>
              <a:ext uri="{FF2B5EF4-FFF2-40B4-BE49-F238E27FC236}">
                <a16:creationId xmlns:a16="http://schemas.microsoft.com/office/drawing/2014/main" id="{6C58643D-9B57-4623-9EFB-945841173B6A}"/>
              </a:ext>
              <a:ext uri="{C183D7F6-B498-43B3-948B-1728B52AA6E4}">
                <adec:decorative xmlns:adec="http://schemas.microsoft.com/office/drawing/2017/decorative" val="1"/>
              </a:ext>
            </a:extLst>
          </p:cNvPr>
          <p:cNvSpPr>
            <a:spLocks noGrp="1"/>
          </p:cNvSpPr>
          <p:nvPr>
            <p:ph idx="1"/>
          </p:nvPr>
        </p:nvSpPr>
        <p:spPr>
          <a:xfrm>
            <a:off x="6913568" y="1795805"/>
            <a:ext cx="4978639" cy="4351338"/>
          </a:xfrm>
        </p:spPr>
        <p:txBody>
          <a:bodyPr vert="horz" lIns="91440" tIns="45720" rIns="91440" bIns="45720" rtlCol="0" anchor="t">
            <a:normAutofit/>
          </a:bodyPr>
          <a:lstStyle/>
          <a:p>
            <a:endParaRPr lang="en-GB" dirty="0">
              <a:latin typeface="Arial"/>
              <a:cs typeface="Arial"/>
            </a:endParaRPr>
          </a:p>
          <a:p>
            <a:pPr marL="457200" lvl="1" indent="0">
              <a:buNone/>
            </a:pPr>
            <a:endParaRPr lang="en-GB" dirty="0">
              <a:latin typeface="Arial"/>
              <a:cs typeface="Arial"/>
            </a:endParaRPr>
          </a:p>
          <a:p>
            <a:pPr lvl="1"/>
            <a:endParaRPr lang="en-GB" dirty="0">
              <a:solidFill>
                <a:schemeClr val="bg1"/>
              </a:solidFill>
              <a:latin typeface="Arial" panose="020B0604020202020204" pitchFamily="34" charset="0"/>
              <a:cs typeface="Arial" panose="020B0604020202020204" pitchFamily="34" charset="0"/>
            </a:endParaRPr>
          </a:p>
          <a:p>
            <a:pPr lvl="1"/>
            <a:endParaRPr lang="en-GB" dirty="0">
              <a:solidFill>
                <a:schemeClr val="bg1"/>
              </a:solidFill>
              <a:latin typeface="Arial" panose="020B0604020202020204" pitchFamily="34" charset="0"/>
              <a:cs typeface="Arial" panose="020B0604020202020204" pitchFamily="34" charset="0"/>
            </a:endParaRPr>
          </a:p>
          <a:p>
            <a:pPr marL="0" indent="0">
              <a:buNone/>
            </a:pPr>
            <a:endParaRPr lang="en-GB"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9A961F8-0A29-4269-BEB7-DBC5CD627824}"/>
              </a:ext>
            </a:extLst>
          </p:cNvPr>
          <p:cNvSpPr txBox="1"/>
          <p:nvPr/>
        </p:nvSpPr>
        <p:spPr>
          <a:xfrm>
            <a:off x="9370567" y="6243578"/>
            <a:ext cx="2424223" cy="307777"/>
          </a:xfrm>
          <a:prstGeom prst="rect">
            <a:avLst/>
          </a:prstGeom>
          <a:noFill/>
        </p:spPr>
        <p:txBody>
          <a:bodyPr wrap="square" rtlCol="0">
            <a:spAutoFit/>
          </a:bodyPr>
          <a:lstStyle/>
          <a:p>
            <a:pPr algn="r"/>
            <a:r>
              <a:rPr lang="en-GB" sz="1400">
                <a:solidFill>
                  <a:schemeClr val="bg1"/>
                </a:solidFill>
                <a:latin typeface="Arial" panose="020B0604020202020204" pitchFamily="34" charset="0"/>
                <a:cs typeface="Arial" panose="020B0604020202020204" pitchFamily="34" charset="0"/>
              </a:rPr>
              <a:t>www.yorksj.ac.uk</a:t>
            </a:r>
          </a:p>
        </p:txBody>
      </p:sp>
    </p:spTree>
    <p:extLst>
      <p:ext uri="{BB962C8B-B14F-4D97-AF65-F5344CB8AC3E}">
        <p14:creationId xmlns:p14="http://schemas.microsoft.com/office/powerpoint/2010/main" val="158284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F8D8CB8-0CC1-4E0F-B553-010EC4D88089}"/>
              </a:ext>
            </a:extLst>
          </p:cNvPr>
          <p:cNvSpPr>
            <a:spLocks noGrp="1"/>
          </p:cNvSpPr>
          <p:nvPr>
            <p:ph type="title"/>
          </p:nvPr>
        </p:nvSpPr>
        <p:spPr>
          <a:xfrm>
            <a:off x="708759" y="365125"/>
            <a:ext cx="10515600" cy="951752"/>
          </a:xfrm>
        </p:spPr>
        <p:txBody>
          <a:bodyPr/>
          <a:lstStyle/>
          <a:p>
            <a:r>
              <a:rPr lang="en-GB" dirty="0">
                <a:solidFill>
                  <a:srgbClr val="C00000"/>
                </a:solidFill>
                <a:latin typeface="Arial"/>
                <a:cs typeface="Arial"/>
              </a:rPr>
              <a:t>Searching for journal articles</a:t>
            </a:r>
          </a:p>
        </p:txBody>
      </p:sp>
      <p:pic>
        <p:nvPicPr>
          <p:cNvPr id="4" name="Picture 4" descr="Search on library catalogue for journal articles for the topic of international business">
            <a:extLst>
              <a:ext uri="{FF2B5EF4-FFF2-40B4-BE49-F238E27FC236}">
                <a16:creationId xmlns:a16="http://schemas.microsoft.com/office/drawing/2014/main" id="{6D5FF330-52AE-4CF5-972D-17F9ECFBD882}"/>
              </a:ext>
            </a:extLst>
          </p:cNvPr>
          <p:cNvPicPr>
            <a:picLocks noChangeAspect="1"/>
          </p:cNvPicPr>
          <p:nvPr/>
        </p:nvPicPr>
        <p:blipFill>
          <a:blip r:embed="rId3"/>
          <a:stretch>
            <a:fillRect/>
          </a:stretch>
        </p:blipFill>
        <p:spPr>
          <a:xfrm>
            <a:off x="900023" y="1334048"/>
            <a:ext cx="3303916" cy="1242546"/>
          </a:xfrm>
          <a:prstGeom prst="rect">
            <a:avLst/>
          </a:prstGeom>
        </p:spPr>
      </p:pic>
      <p:pic>
        <p:nvPicPr>
          <p:cNvPr id="6" name="Picture 6" descr="Result of search for international business. There are lots of articles on the page listed by title. A panel for refining your search is on the far left of the screen">
            <a:extLst>
              <a:ext uri="{FF2B5EF4-FFF2-40B4-BE49-F238E27FC236}">
                <a16:creationId xmlns:a16="http://schemas.microsoft.com/office/drawing/2014/main" id="{ADAB4B68-B9EA-457A-BCD8-D0C837832719}"/>
              </a:ext>
            </a:extLst>
          </p:cNvPr>
          <p:cNvPicPr>
            <a:picLocks noChangeAspect="1"/>
          </p:cNvPicPr>
          <p:nvPr/>
        </p:nvPicPr>
        <p:blipFill>
          <a:blip r:embed="rId4"/>
          <a:stretch>
            <a:fillRect/>
          </a:stretch>
        </p:blipFill>
        <p:spPr>
          <a:xfrm>
            <a:off x="281798" y="2653171"/>
            <a:ext cx="7027650" cy="3995809"/>
          </a:xfrm>
          <a:prstGeom prst="rect">
            <a:avLst/>
          </a:prstGeom>
        </p:spPr>
      </p:pic>
      <p:pic>
        <p:nvPicPr>
          <p:cNvPr id="9" name="Picture 10" descr="An article from the previous search entitled &quot;Critical and mainstream international business research&quot;. There is a link to either the PDF or 'Full Text Finder'.">
            <a:extLst>
              <a:ext uri="{FF2B5EF4-FFF2-40B4-BE49-F238E27FC236}">
                <a16:creationId xmlns:a16="http://schemas.microsoft.com/office/drawing/2014/main" id="{04DFC4C4-8180-475B-949C-3AA5995AC0DB}"/>
              </a:ext>
            </a:extLst>
          </p:cNvPr>
          <p:cNvPicPr>
            <a:picLocks noChangeAspect="1"/>
          </p:cNvPicPr>
          <p:nvPr/>
        </p:nvPicPr>
        <p:blipFill>
          <a:blip r:embed="rId5"/>
          <a:stretch>
            <a:fillRect/>
          </a:stretch>
        </p:blipFill>
        <p:spPr>
          <a:xfrm>
            <a:off x="7259151" y="2660350"/>
            <a:ext cx="4823582" cy="2973966"/>
          </a:xfrm>
          <a:prstGeom prst="rect">
            <a:avLst/>
          </a:prstGeom>
        </p:spPr>
      </p:pic>
      <p:sp>
        <p:nvSpPr>
          <p:cNvPr id="15" name="TextBox 14">
            <a:extLst>
              <a:ext uri="{FF2B5EF4-FFF2-40B4-BE49-F238E27FC236}">
                <a16:creationId xmlns:a16="http://schemas.microsoft.com/office/drawing/2014/main" id="{49A961F8-0A29-4269-BEB7-DBC5CD627824}"/>
              </a:ext>
            </a:extLst>
          </p:cNvPr>
          <p:cNvSpPr txBox="1"/>
          <p:nvPr/>
        </p:nvSpPr>
        <p:spPr>
          <a:xfrm>
            <a:off x="9370567" y="6243578"/>
            <a:ext cx="2424223" cy="307777"/>
          </a:xfrm>
          <a:prstGeom prst="rect">
            <a:avLst/>
          </a:prstGeom>
          <a:noFill/>
        </p:spPr>
        <p:txBody>
          <a:bodyPr wrap="square" rtlCol="0">
            <a:spAutoFit/>
          </a:bodyPr>
          <a:lstStyle/>
          <a:p>
            <a:pPr algn="r"/>
            <a:r>
              <a:rPr lang="en-GB" sz="1400">
                <a:solidFill>
                  <a:schemeClr val="bg1"/>
                </a:solidFill>
                <a:latin typeface="Arial" panose="020B0604020202020204" pitchFamily="34" charset="0"/>
                <a:cs typeface="Arial" panose="020B0604020202020204" pitchFamily="34" charset="0"/>
              </a:rPr>
              <a:t>www.yorksj.ac.uk</a:t>
            </a:r>
          </a:p>
        </p:txBody>
      </p:sp>
      <p:sp>
        <p:nvSpPr>
          <p:cNvPr id="19" name="Content Placeholder 2">
            <a:extLst>
              <a:ext uri="{FF2B5EF4-FFF2-40B4-BE49-F238E27FC236}">
                <a16:creationId xmlns:a16="http://schemas.microsoft.com/office/drawing/2014/main" id="{6C58643D-9B57-4623-9EFB-945841173B6A}"/>
              </a:ext>
              <a:ext uri="{C183D7F6-B498-43B3-948B-1728B52AA6E4}">
                <adec:decorative xmlns:adec="http://schemas.microsoft.com/office/drawing/2017/decorative" val="1"/>
              </a:ext>
            </a:extLst>
          </p:cNvPr>
          <p:cNvSpPr>
            <a:spLocks noGrp="1"/>
          </p:cNvSpPr>
          <p:nvPr>
            <p:ph idx="1"/>
          </p:nvPr>
        </p:nvSpPr>
        <p:spPr>
          <a:xfrm>
            <a:off x="6900121" y="1795805"/>
            <a:ext cx="4978639" cy="4351338"/>
          </a:xfrm>
        </p:spPr>
        <p:txBody>
          <a:bodyPr vert="horz" lIns="91440" tIns="45720" rIns="91440" bIns="45720" rtlCol="0" anchor="t">
            <a:normAutofit/>
          </a:bodyPr>
          <a:lstStyle/>
          <a:p>
            <a:endParaRPr lang="en-GB" dirty="0">
              <a:latin typeface="Arial"/>
              <a:cs typeface="Arial"/>
            </a:endParaRPr>
          </a:p>
          <a:p>
            <a:pPr marL="457200" lvl="1" indent="0">
              <a:buNone/>
            </a:pPr>
            <a:endParaRPr lang="en-GB" dirty="0">
              <a:latin typeface="Arial"/>
              <a:cs typeface="Arial"/>
            </a:endParaRPr>
          </a:p>
          <a:p>
            <a:pPr lvl="1"/>
            <a:endParaRPr lang="en-GB" dirty="0">
              <a:solidFill>
                <a:schemeClr val="bg1"/>
              </a:solidFill>
              <a:latin typeface="Arial" panose="020B0604020202020204" pitchFamily="34" charset="0"/>
              <a:cs typeface="Arial" panose="020B0604020202020204" pitchFamily="34" charset="0"/>
            </a:endParaRPr>
          </a:p>
          <a:p>
            <a:pPr lvl="1"/>
            <a:endParaRPr lang="en-GB" dirty="0">
              <a:solidFill>
                <a:schemeClr val="bg1"/>
              </a:solidFill>
              <a:latin typeface="Arial" panose="020B0604020202020204" pitchFamily="34" charset="0"/>
              <a:cs typeface="Arial" panose="020B0604020202020204" pitchFamily="34" charset="0"/>
            </a:endParaRPr>
          </a:p>
          <a:p>
            <a:pPr marL="0" indent="0">
              <a:buNone/>
            </a:pPr>
            <a:endParaRPr lang="en-GB"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AE96716-D5F0-4765-A71B-49A6CA51B981}"/>
              </a:ext>
              <a:ext uri="{C183D7F6-B498-43B3-948B-1728B52AA6E4}">
                <adec:decorative xmlns:adec="http://schemas.microsoft.com/office/drawing/2017/decorative" val="1"/>
              </a:ext>
            </a:extLst>
          </p:cNvPr>
          <p:cNvGrpSpPr/>
          <p:nvPr/>
        </p:nvGrpSpPr>
        <p:grpSpPr>
          <a:xfrm>
            <a:off x="432928" y="752528"/>
            <a:ext cx="3487908" cy="6113633"/>
            <a:chOff x="432928" y="752528"/>
            <a:chExt cx="3487908" cy="6113633"/>
          </a:xfrm>
        </p:grpSpPr>
        <p:pic>
          <p:nvPicPr>
            <p:cNvPr id="14" name="Picture 13" descr="York St John University Logo">
              <a:extLst>
                <a:ext uri="{FF2B5EF4-FFF2-40B4-BE49-F238E27FC236}">
                  <a16:creationId xmlns:a16="http://schemas.microsoft.com/office/drawing/2014/main" id="{C0A637D4-A472-4399-9E2A-E0F2F72090EC}"/>
                </a:ext>
              </a:extLst>
            </p:cNvPr>
            <p:cNvPicPr>
              <a:picLocks noChangeAspect="1"/>
            </p:cNvPicPr>
            <p:nvPr/>
          </p:nvPicPr>
          <p:blipFill rotWithShape="1">
            <a:blip r:embed="rId6">
              <a:extLst>
                <a:ext uri="{28A0092B-C50C-407E-A947-70E740481C1C}">
                  <a14:useLocalDpi xmlns:a14="http://schemas.microsoft.com/office/drawing/2010/main" val="0"/>
                </a:ext>
              </a:extLst>
            </a:blip>
            <a:srcRect l="1851" t="3538" r="2801" b="4081"/>
            <a:stretch/>
          </p:blipFill>
          <p:spPr>
            <a:xfrm>
              <a:off x="432928" y="5639030"/>
              <a:ext cx="2392326" cy="1227131"/>
            </a:xfrm>
            <a:prstGeom prst="rect">
              <a:avLst/>
            </a:prstGeom>
          </p:spPr>
        </p:pic>
        <p:cxnSp>
          <p:nvCxnSpPr>
            <p:cNvPr id="20" name="Straight Connector 19">
              <a:extLst>
                <a:ext uri="{FF2B5EF4-FFF2-40B4-BE49-F238E27FC236}">
                  <a16:creationId xmlns:a16="http://schemas.microsoft.com/office/drawing/2014/main" id="{91FEC7FF-0767-484D-886C-0975A3A4DC17}"/>
                </a:ext>
              </a:extLst>
            </p:cNvPr>
            <p:cNvCxnSpPr>
              <a:cxnSpLocks/>
            </p:cNvCxnSpPr>
            <p:nvPr/>
          </p:nvCxnSpPr>
          <p:spPr>
            <a:xfrm flipH="1">
              <a:off x="586100" y="1442761"/>
              <a:ext cx="3334736"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D7229689-8806-439D-BC27-63782894E259}"/>
                </a:ext>
              </a:extLst>
            </p:cNvPr>
            <p:cNvCxnSpPr>
              <a:cxnSpLocks/>
            </p:cNvCxnSpPr>
            <p:nvPr/>
          </p:nvCxnSpPr>
          <p:spPr>
            <a:xfrm flipV="1">
              <a:off x="586100" y="752528"/>
              <a:ext cx="0" cy="55527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C4BD397C-949D-425F-A96F-8510AB85F8FA}"/>
                </a:ext>
              </a:extLst>
            </p:cNvPr>
            <p:cNvCxnSpPr>
              <a:cxnSpLocks/>
            </p:cNvCxnSpPr>
            <p:nvPr/>
          </p:nvCxnSpPr>
          <p:spPr>
            <a:xfrm flipV="1">
              <a:off x="584188" y="1585598"/>
              <a:ext cx="0" cy="496575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sp>
        <p:nvSpPr>
          <p:cNvPr id="13" name="TextBox 12">
            <a:extLst>
              <a:ext uri="{FF2B5EF4-FFF2-40B4-BE49-F238E27FC236}">
                <a16:creationId xmlns:a16="http://schemas.microsoft.com/office/drawing/2014/main" id="{9D2F009F-7F57-4882-9079-DA792734AFF6}"/>
              </a:ext>
            </a:extLst>
          </p:cNvPr>
          <p:cNvSpPr txBox="1"/>
          <p:nvPr/>
        </p:nvSpPr>
        <p:spPr>
          <a:xfrm>
            <a:off x="9370800" y="6242400"/>
            <a:ext cx="2424223" cy="307777"/>
          </a:xfrm>
          <a:prstGeom prst="rect">
            <a:avLst/>
          </a:prstGeom>
          <a:noFill/>
        </p:spPr>
        <p:txBody>
          <a:bodyPr wrap="square" rtlCol="0">
            <a:spAutoFit/>
          </a:bodyPr>
          <a:lstStyle/>
          <a:p>
            <a:pPr algn="r"/>
            <a:r>
              <a:rPr lang="en-GB" sz="1400" dirty="0">
                <a:latin typeface="Arial" panose="020B0604020202020204" pitchFamily="34" charset="0"/>
                <a:cs typeface="Arial" panose="020B0604020202020204" pitchFamily="34" charset="0"/>
              </a:rPr>
              <a:t>www.yorksj.ac.uk/library</a:t>
            </a:r>
          </a:p>
        </p:txBody>
      </p:sp>
    </p:spTree>
    <p:extLst>
      <p:ext uri="{BB962C8B-B14F-4D97-AF65-F5344CB8AC3E}">
        <p14:creationId xmlns:p14="http://schemas.microsoft.com/office/powerpoint/2010/main" val="139816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F8D8CB8-0CC1-4E0F-B553-010EC4D88089}"/>
              </a:ext>
            </a:extLst>
          </p:cNvPr>
          <p:cNvSpPr>
            <a:spLocks noGrp="1"/>
          </p:cNvSpPr>
          <p:nvPr>
            <p:ph type="title"/>
          </p:nvPr>
        </p:nvSpPr>
        <p:spPr>
          <a:xfrm>
            <a:off x="708759" y="365125"/>
            <a:ext cx="10515600" cy="1325563"/>
          </a:xfrm>
        </p:spPr>
        <p:txBody>
          <a:bodyPr/>
          <a:lstStyle/>
          <a:p>
            <a:r>
              <a:rPr lang="en-GB" dirty="0">
                <a:solidFill>
                  <a:srgbClr val="C00000"/>
                </a:solidFill>
                <a:latin typeface="Arial"/>
                <a:cs typeface="Arial"/>
              </a:rPr>
              <a:t>Off-campus students webpage</a:t>
            </a:r>
            <a:r>
              <a:rPr lang="en-GB" dirty="0">
                <a:latin typeface="Arial"/>
                <a:cs typeface="Arial"/>
              </a:rPr>
              <a:t> </a:t>
            </a:r>
          </a:p>
        </p:txBody>
      </p:sp>
      <p:sp>
        <p:nvSpPr>
          <p:cNvPr id="19" name="Content Placeholder 2">
            <a:extLst>
              <a:ext uri="{FF2B5EF4-FFF2-40B4-BE49-F238E27FC236}">
                <a16:creationId xmlns:a16="http://schemas.microsoft.com/office/drawing/2014/main" id="{6C58643D-9B57-4623-9EFB-945841173B6A}"/>
              </a:ext>
            </a:extLst>
          </p:cNvPr>
          <p:cNvSpPr>
            <a:spLocks noGrp="1"/>
          </p:cNvSpPr>
          <p:nvPr>
            <p:ph idx="1"/>
          </p:nvPr>
        </p:nvSpPr>
        <p:spPr>
          <a:xfrm>
            <a:off x="6953909" y="1795805"/>
            <a:ext cx="4978639" cy="4351338"/>
          </a:xfrm>
        </p:spPr>
        <p:txBody>
          <a:bodyPr vert="horz" lIns="91440" tIns="45720" rIns="91440" bIns="45720" rtlCol="0" anchor="t">
            <a:normAutofit/>
          </a:bodyPr>
          <a:lstStyle/>
          <a:p>
            <a:r>
              <a:rPr lang="en-GB" dirty="0">
                <a:latin typeface="Arial"/>
                <a:cs typeface="Arial"/>
              </a:rPr>
              <a:t>How to do it guides:</a:t>
            </a:r>
          </a:p>
          <a:p>
            <a:endParaRPr lang="en-GB" dirty="0">
              <a:latin typeface="Arial" panose="020B0604020202020204" pitchFamily="34" charset="0"/>
              <a:cs typeface="Arial" panose="020B0604020202020204" pitchFamily="34" charset="0"/>
            </a:endParaRPr>
          </a:p>
          <a:p>
            <a:pPr lvl="1"/>
            <a:r>
              <a:rPr lang="en-GB" dirty="0">
                <a:latin typeface="Arial"/>
                <a:cs typeface="Arial"/>
              </a:rPr>
              <a:t>Link our holdings to Google Scholar</a:t>
            </a:r>
          </a:p>
          <a:p>
            <a:pPr lvl="1"/>
            <a:r>
              <a:rPr lang="en-GB" dirty="0">
                <a:latin typeface="Arial"/>
                <a:cs typeface="Arial"/>
              </a:rPr>
              <a:t>Searching for </a:t>
            </a:r>
            <a:r>
              <a:rPr lang="en-GB" dirty="0" err="1">
                <a:latin typeface="Arial"/>
                <a:cs typeface="Arial"/>
              </a:rPr>
              <a:t>ebooks</a:t>
            </a:r>
            <a:endParaRPr lang="en-GB" dirty="0">
              <a:latin typeface="Arial"/>
              <a:cs typeface="Arial"/>
            </a:endParaRPr>
          </a:p>
          <a:p>
            <a:pPr lvl="1"/>
            <a:r>
              <a:rPr lang="en-GB" dirty="0">
                <a:latin typeface="Arial"/>
                <a:cs typeface="Arial"/>
              </a:rPr>
              <a:t>Accessing </a:t>
            </a:r>
            <a:r>
              <a:rPr lang="en-GB" dirty="0" err="1">
                <a:latin typeface="Arial"/>
                <a:cs typeface="Arial"/>
              </a:rPr>
              <a:t>ejournals</a:t>
            </a:r>
            <a:endParaRPr lang="en-GB" dirty="0">
              <a:latin typeface="Arial"/>
              <a:cs typeface="Arial"/>
            </a:endParaRPr>
          </a:p>
          <a:p>
            <a:pPr lvl="1"/>
            <a:r>
              <a:rPr lang="en-GB" dirty="0">
                <a:latin typeface="Arial"/>
                <a:cs typeface="Arial"/>
              </a:rPr>
              <a:t>Search for journal articles</a:t>
            </a:r>
          </a:p>
          <a:p>
            <a:pPr marL="457200" lvl="1" indent="0">
              <a:buNone/>
            </a:pPr>
            <a:endParaRPr lang="en-GB" dirty="0">
              <a:latin typeface="Arial"/>
              <a:cs typeface="Arial"/>
            </a:endParaRPr>
          </a:p>
          <a:p>
            <a:pPr lvl="1"/>
            <a:endParaRPr lang="en-GB" dirty="0">
              <a:solidFill>
                <a:schemeClr val="bg1"/>
              </a:solidFill>
              <a:latin typeface="Arial" panose="020B0604020202020204" pitchFamily="34" charset="0"/>
              <a:cs typeface="Arial" panose="020B0604020202020204" pitchFamily="34" charset="0"/>
            </a:endParaRPr>
          </a:p>
          <a:p>
            <a:pPr lvl="1"/>
            <a:endParaRPr lang="en-GB" dirty="0">
              <a:solidFill>
                <a:schemeClr val="bg1"/>
              </a:solidFill>
              <a:latin typeface="Arial" panose="020B0604020202020204" pitchFamily="34" charset="0"/>
              <a:cs typeface="Arial" panose="020B0604020202020204" pitchFamily="34" charset="0"/>
            </a:endParaRPr>
          </a:p>
          <a:p>
            <a:pPr marL="0" indent="0">
              <a:buNone/>
            </a:pPr>
            <a:endParaRPr lang="en-GB" dirty="0">
              <a:solidFill>
                <a:schemeClr val="bg1"/>
              </a:solidFill>
              <a:latin typeface="Arial" panose="020B0604020202020204" pitchFamily="34" charset="0"/>
              <a:cs typeface="Arial" panose="020B0604020202020204" pitchFamily="34" charset="0"/>
            </a:endParaRPr>
          </a:p>
        </p:txBody>
      </p:sp>
      <p:pic>
        <p:nvPicPr>
          <p:cNvPr id="4" name="Picture 4" descr="A screenshot of the Off-Campus students page">
            <a:extLst>
              <a:ext uri="{FF2B5EF4-FFF2-40B4-BE49-F238E27FC236}">
                <a16:creationId xmlns:a16="http://schemas.microsoft.com/office/drawing/2014/main" id="{7E5A419F-1E34-489D-9F6D-B5A90A74DED5}"/>
              </a:ext>
            </a:extLst>
          </p:cNvPr>
          <p:cNvPicPr>
            <a:picLocks noChangeAspect="1"/>
          </p:cNvPicPr>
          <p:nvPr/>
        </p:nvPicPr>
        <p:blipFill>
          <a:blip r:embed="rId3"/>
          <a:stretch>
            <a:fillRect/>
          </a:stretch>
        </p:blipFill>
        <p:spPr>
          <a:xfrm>
            <a:off x="599090" y="1696582"/>
            <a:ext cx="6014543" cy="3333457"/>
          </a:xfrm>
          <a:prstGeom prst="rect">
            <a:avLst/>
          </a:prstGeom>
        </p:spPr>
      </p:pic>
      <p:sp>
        <p:nvSpPr>
          <p:cNvPr id="11" name="TextBox 10">
            <a:extLst>
              <a:ext uri="{FF2B5EF4-FFF2-40B4-BE49-F238E27FC236}">
                <a16:creationId xmlns:a16="http://schemas.microsoft.com/office/drawing/2014/main" id="{A66427BB-8F50-42F0-9E4D-FA7E52D50E8F}"/>
              </a:ext>
            </a:extLst>
          </p:cNvPr>
          <p:cNvSpPr txBox="1"/>
          <p:nvPr/>
        </p:nvSpPr>
        <p:spPr>
          <a:xfrm>
            <a:off x="9370800" y="6242400"/>
            <a:ext cx="2424223" cy="307777"/>
          </a:xfrm>
          <a:prstGeom prst="rect">
            <a:avLst/>
          </a:prstGeom>
          <a:noFill/>
        </p:spPr>
        <p:txBody>
          <a:bodyPr wrap="square" rtlCol="0">
            <a:spAutoFit/>
          </a:bodyPr>
          <a:lstStyle/>
          <a:p>
            <a:pPr algn="r"/>
            <a:r>
              <a:rPr lang="en-GB" sz="1400" dirty="0">
                <a:latin typeface="Arial" panose="020B0604020202020204" pitchFamily="34" charset="0"/>
                <a:cs typeface="Arial" panose="020B0604020202020204" pitchFamily="34" charset="0"/>
              </a:rPr>
              <a:t>www.yorksj.ac.uk/library</a:t>
            </a:r>
          </a:p>
        </p:txBody>
      </p:sp>
      <p:grpSp>
        <p:nvGrpSpPr>
          <p:cNvPr id="2" name="Group 1">
            <a:extLst>
              <a:ext uri="{FF2B5EF4-FFF2-40B4-BE49-F238E27FC236}">
                <a16:creationId xmlns:a16="http://schemas.microsoft.com/office/drawing/2014/main" id="{0AE96716-D5F0-4765-A71B-49A6CA51B981}"/>
              </a:ext>
              <a:ext uri="{C183D7F6-B498-43B3-948B-1728B52AA6E4}">
                <adec:decorative xmlns:adec="http://schemas.microsoft.com/office/drawing/2017/decorative" val="1"/>
              </a:ext>
            </a:extLst>
          </p:cNvPr>
          <p:cNvGrpSpPr/>
          <p:nvPr/>
        </p:nvGrpSpPr>
        <p:grpSpPr>
          <a:xfrm>
            <a:off x="432928" y="752528"/>
            <a:ext cx="3487908" cy="6113633"/>
            <a:chOff x="432928" y="752528"/>
            <a:chExt cx="3487908" cy="6113633"/>
          </a:xfrm>
        </p:grpSpPr>
        <p:pic>
          <p:nvPicPr>
            <p:cNvPr id="14" name="Picture 13" descr="York St John University Logo">
              <a:extLst>
                <a:ext uri="{FF2B5EF4-FFF2-40B4-BE49-F238E27FC236}">
                  <a16:creationId xmlns:a16="http://schemas.microsoft.com/office/drawing/2014/main" id="{C0A637D4-A472-4399-9E2A-E0F2F72090EC}"/>
                </a:ext>
              </a:extLst>
            </p:cNvPr>
            <p:cNvPicPr>
              <a:picLocks noChangeAspect="1"/>
            </p:cNvPicPr>
            <p:nvPr/>
          </p:nvPicPr>
          <p:blipFill rotWithShape="1">
            <a:blip r:embed="rId4">
              <a:extLst>
                <a:ext uri="{28A0092B-C50C-407E-A947-70E740481C1C}">
                  <a14:useLocalDpi xmlns:a14="http://schemas.microsoft.com/office/drawing/2010/main" val="0"/>
                </a:ext>
              </a:extLst>
            </a:blip>
            <a:srcRect l="1851" t="3538" r="2801" b="4081"/>
            <a:stretch/>
          </p:blipFill>
          <p:spPr>
            <a:xfrm>
              <a:off x="432928" y="5639030"/>
              <a:ext cx="2392326" cy="1227131"/>
            </a:xfrm>
            <a:prstGeom prst="rect">
              <a:avLst/>
            </a:prstGeom>
          </p:spPr>
        </p:pic>
        <p:cxnSp>
          <p:nvCxnSpPr>
            <p:cNvPr id="20" name="Straight Connector 19">
              <a:extLst>
                <a:ext uri="{FF2B5EF4-FFF2-40B4-BE49-F238E27FC236}">
                  <a16:creationId xmlns:a16="http://schemas.microsoft.com/office/drawing/2014/main" id="{91FEC7FF-0767-484D-886C-0975A3A4DC17}"/>
                </a:ext>
              </a:extLst>
            </p:cNvPr>
            <p:cNvCxnSpPr>
              <a:cxnSpLocks/>
            </p:cNvCxnSpPr>
            <p:nvPr/>
          </p:nvCxnSpPr>
          <p:spPr>
            <a:xfrm flipH="1">
              <a:off x="586100" y="1442761"/>
              <a:ext cx="3334736"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D7229689-8806-439D-BC27-63782894E259}"/>
                </a:ext>
              </a:extLst>
            </p:cNvPr>
            <p:cNvCxnSpPr>
              <a:cxnSpLocks/>
            </p:cNvCxnSpPr>
            <p:nvPr/>
          </p:nvCxnSpPr>
          <p:spPr>
            <a:xfrm flipV="1">
              <a:off x="586100" y="752528"/>
              <a:ext cx="0" cy="55527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C4BD397C-949D-425F-A96F-8510AB85F8FA}"/>
                </a:ext>
              </a:extLst>
            </p:cNvPr>
            <p:cNvCxnSpPr>
              <a:cxnSpLocks/>
            </p:cNvCxnSpPr>
            <p:nvPr/>
          </p:nvCxnSpPr>
          <p:spPr>
            <a:xfrm flipV="1">
              <a:off x="584188" y="1585598"/>
              <a:ext cx="0" cy="496575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id="{49A961F8-0A29-4269-BEB7-DBC5CD627824}"/>
              </a:ext>
            </a:extLst>
          </p:cNvPr>
          <p:cNvSpPr txBox="1"/>
          <p:nvPr/>
        </p:nvSpPr>
        <p:spPr>
          <a:xfrm>
            <a:off x="9370567" y="6243578"/>
            <a:ext cx="2424223" cy="307777"/>
          </a:xfrm>
          <a:prstGeom prst="rect">
            <a:avLst/>
          </a:prstGeom>
          <a:noFill/>
        </p:spPr>
        <p:txBody>
          <a:bodyPr wrap="square" rtlCol="0">
            <a:spAutoFit/>
          </a:bodyPr>
          <a:lstStyle/>
          <a:p>
            <a:pPr algn="r"/>
            <a:r>
              <a:rPr lang="en-GB" sz="1400">
                <a:solidFill>
                  <a:schemeClr val="bg1"/>
                </a:solidFill>
                <a:latin typeface="Arial" panose="020B0604020202020204" pitchFamily="34" charset="0"/>
                <a:cs typeface="Arial" panose="020B0604020202020204" pitchFamily="34" charset="0"/>
              </a:rPr>
              <a:t>www.yorksj.ac.uk</a:t>
            </a:r>
          </a:p>
        </p:txBody>
      </p:sp>
    </p:spTree>
    <p:extLst>
      <p:ext uri="{BB962C8B-B14F-4D97-AF65-F5344CB8AC3E}">
        <p14:creationId xmlns:p14="http://schemas.microsoft.com/office/powerpoint/2010/main" val="214276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F8D8CB8-0CC1-4E0F-B553-010EC4D88089}"/>
              </a:ext>
            </a:extLst>
          </p:cNvPr>
          <p:cNvSpPr>
            <a:spLocks noGrp="1"/>
          </p:cNvSpPr>
          <p:nvPr>
            <p:ph type="title"/>
          </p:nvPr>
        </p:nvSpPr>
        <p:spPr>
          <a:xfrm>
            <a:off x="708759" y="365125"/>
            <a:ext cx="10515600" cy="1325563"/>
          </a:xfrm>
        </p:spPr>
        <p:txBody>
          <a:bodyPr/>
          <a:lstStyle/>
          <a:p>
            <a:r>
              <a:rPr lang="en-GB" dirty="0">
                <a:solidFill>
                  <a:srgbClr val="C00000"/>
                </a:solidFill>
                <a:latin typeface="Arial"/>
                <a:cs typeface="Arial"/>
              </a:rPr>
              <a:t>Contacting us</a:t>
            </a:r>
            <a:endParaRPr lang="en-GB" dirty="0">
              <a:solidFill>
                <a:srgbClr val="C00000"/>
              </a:solidFill>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6C58643D-9B57-4623-9EFB-945841173B6A}"/>
              </a:ext>
            </a:extLst>
          </p:cNvPr>
          <p:cNvSpPr>
            <a:spLocks noGrp="1"/>
          </p:cNvSpPr>
          <p:nvPr>
            <p:ph idx="1"/>
          </p:nvPr>
        </p:nvSpPr>
        <p:spPr>
          <a:xfrm>
            <a:off x="712400" y="1643108"/>
            <a:ext cx="9570849" cy="4351338"/>
          </a:xfrm>
        </p:spPr>
        <p:txBody>
          <a:bodyPr/>
          <a:lstStyle/>
          <a:p>
            <a:pPr marL="457200" lvl="1" indent="0">
              <a:buNone/>
            </a:pPr>
            <a:endParaRPr lang="en-GB" dirty="0">
              <a:solidFill>
                <a:schemeClr val="bg1"/>
              </a:solidFill>
              <a:latin typeface="Arial" panose="020B0604020202020204" pitchFamily="34" charset="0"/>
              <a:cs typeface="Arial" panose="020B0604020202020204" pitchFamily="34" charset="0"/>
            </a:endParaRPr>
          </a:p>
          <a:p>
            <a:pPr marL="457200" lvl="1" indent="0">
              <a:buNone/>
            </a:pPr>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For general queries email us on </a:t>
            </a:r>
            <a:r>
              <a:rPr lang="en-GB" dirty="0">
                <a:latin typeface="Arial" panose="020B0604020202020204" pitchFamily="34" charset="0"/>
                <a:cs typeface="Arial" panose="020B0604020202020204" pitchFamily="34" charset="0"/>
                <a:hlinkClick r:id="rId3"/>
              </a:rPr>
              <a:t>ile@yorksj.ac.uk</a:t>
            </a:r>
            <a:r>
              <a:rPr lang="en-GB" dirty="0">
                <a:latin typeface="Arial" panose="020B0604020202020204" pitchFamily="34" charset="0"/>
                <a:cs typeface="Arial" panose="020B0604020202020204" pitchFamily="34" charset="0"/>
              </a:rPr>
              <a:t> </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Contact your librarian via email: </a:t>
            </a:r>
            <a:r>
              <a:rPr lang="en-GB" dirty="0">
                <a:latin typeface="Arial" panose="020B0604020202020204" pitchFamily="34" charset="0"/>
                <a:cs typeface="Arial" panose="020B0604020202020204" pitchFamily="34" charset="0"/>
                <a:hlinkClick r:id="rId4"/>
              </a:rPr>
              <a:t>academicliaisonteam@yorksj.ac.uk</a:t>
            </a:r>
            <a:r>
              <a:rPr lang="en-GB" dirty="0">
                <a:latin typeface="Arial" panose="020B0604020202020204" pitchFamily="34" charset="0"/>
                <a:cs typeface="Arial" panose="020B0604020202020204" pitchFamily="34" charset="0"/>
              </a:rPr>
              <a:t> </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As an off-campus student who might find it difficult to come and see us face-to-face go to </a:t>
            </a:r>
            <a:r>
              <a:rPr lang="en-GB" dirty="0">
                <a:latin typeface="Arial" panose="020B0604020202020204" pitchFamily="34" charset="0"/>
                <a:cs typeface="Arial" panose="020B0604020202020204" pitchFamily="34" charset="0"/>
                <a:hlinkClick r:id="rId5"/>
              </a:rPr>
              <a:t>Subject help from your librarians </a:t>
            </a:r>
            <a:r>
              <a:rPr lang="en-GB" dirty="0">
                <a:latin typeface="Arial" panose="020B0604020202020204" pitchFamily="34" charset="0"/>
                <a:cs typeface="Arial" panose="020B0604020202020204" pitchFamily="34" charset="0"/>
              </a:rPr>
              <a:t>to book an online tutorial with your librarian</a:t>
            </a:r>
          </a:p>
          <a:p>
            <a:pPr lvl="1"/>
            <a:endParaRPr lang="en-GB" dirty="0">
              <a:solidFill>
                <a:schemeClr val="bg1"/>
              </a:solidFill>
              <a:latin typeface="Arial" panose="020B0604020202020204" pitchFamily="34" charset="0"/>
              <a:cs typeface="Arial" panose="020B0604020202020204" pitchFamily="34" charset="0"/>
            </a:endParaRPr>
          </a:p>
          <a:p>
            <a:pPr marL="0" indent="0">
              <a:buNone/>
            </a:pPr>
            <a:endParaRPr lang="en-GB"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9A961F8-0A29-4269-BEB7-DBC5CD627824}"/>
              </a:ext>
            </a:extLst>
          </p:cNvPr>
          <p:cNvSpPr txBox="1"/>
          <p:nvPr/>
        </p:nvSpPr>
        <p:spPr>
          <a:xfrm>
            <a:off x="9370567" y="6243578"/>
            <a:ext cx="2424223" cy="307777"/>
          </a:xfrm>
          <a:prstGeom prst="rect">
            <a:avLst/>
          </a:prstGeom>
          <a:noFill/>
        </p:spPr>
        <p:txBody>
          <a:bodyPr wrap="square" rtlCol="0">
            <a:spAutoFit/>
          </a:bodyPr>
          <a:lstStyle/>
          <a:p>
            <a:pPr algn="r"/>
            <a:r>
              <a:rPr lang="en-GB" sz="1400">
                <a:solidFill>
                  <a:schemeClr val="bg1"/>
                </a:solidFill>
                <a:latin typeface="Arial" panose="020B0604020202020204" pitchFamily="34" charset="0"/>
                <a:cs typeface="Arial" panose="020B0604020202020204" pitchFamily="34" charset="0"/>
              </a:rPr>
              <a:t>www.yorksj.ac.uk</a:t>
            </a:r>
          </a:p>
        </p:txBody>
      </p:sp>
      <p:grpSp>
        <p:nvGrpSpPr>
          <p:cNvPr id="2" name="Group 1">
            <a:extLst>
              <a:ext uri="{FF2B5EF4-FFF2-40B4-BE49-F238E27FC236}">
                <a16:creationId xmlns:a16="http://schemas.microsoft.com/office/drawing/2014/main" id="{0AE96716-D5F0-4765-A71B-49A6CA51B981}"/>
              </a:ext>
              <a:ext uri="{C183D7F6-B498-43B3-948B-1728B52AA6E4}">
                <adec:decorative xmlns:adec="http://schemas.microsoft.com/office/drawing/2017/decorative" val="1"/>
              </a:ext>
            </a:extLst>
          </p:cNvPr>
          <p:cNvGrpSpPr/>
          <p:nvPr/>
        </p:nvGrpSpPr>
        <p:grpSpPr>
          <a:xfrm>
            <a:off x="432928" y="752528"/>
            <a:ext cx="3487908" cy="6113633"/>
            <a:chOff x="432928" y="752528"/>
            <a:chExt cx="3487908" cy="6113633"/>
          </a:xfrm>
        </p:grpSpPr>
        <p:pic>
          <p:nvPicPr>
            <p:cNvPr id="14" name="Picture 13" descr="York St John University Logo">
              <a:extLst>
                <a:ext uri="{FF2B5EF4-FFF2-40B4-BE49-F238E27FC236}">
                  <a16:creationId xmlns:a16="http://schemas.microsoft.com/office/drawing/2014/main" id="{C0A637D4-A472-4399-9E2A-E0F2F72090EC}"/>
                </a:ext>
              </a:extLst>
            </p:cNvPr>
            <p:cNvPicPr>
              <a:picLocks noChangeAspect="1"/>
            </p:cNvPicPr>
            <p:nvPr/>
          </p:nvPicPr>
          <p:blipFill rotWithShape="1">
            <a:blip r:embed="rId6">
              <a:extLst>
                <a:ext uri="{28A0092B-C50C-407E-A947-70E740481C1C}">
                  <a14:useLocalDpi xmlns:a14="http://schemas.microsoft.com/office/drawing/2010/main" val="0"/>
                </a:ext>
              </a:extLst>
            </a:blip>
            <a:srcRect l="1851" t="3538" r="2801" b="4081"/>
            <a:stretch/>
          </p:blipFill>
          <p:spPr>
            <a:xfrm>
              <a:off x="432928" y="5639030"/>
              <a:ext cx="2392326" cy="1227131"/>
            </a:xfrm>
            <a:prstGeom prst="rect">
              <a:avLst/>
            </a:prstGeom>
          </p:spPr>
        </p:pic>
        <p:cxnSp>
          <p:nvCxnSpPr>
            <p:cNvPr id="20" name="Straight Connector 19">
              <a:extLst>
                <a:ext uri="{FF2B5EF4-FFF2-40B4-BE49-F238E27FC236}">
                  <a16:creationId xmlns:a16="http://schemas.microsoft.com/office/drawing/2014/main" id="{91FEC7FF-0767-484D-886C-0975A3A4DC17}"/>
                </a:ext>
              </a:extLst>
            </p:cNvPr>
            <p:cNvCxnSpPr>
              <a:cxnSpLocks/>
            </p:cNvCxnSpPr>
            <p:nvPr/>
          </p:nvCxnSpPr>
          <p:spPr>
            <a:xfrm flipH="1">
              <a:off x="586100" y="1442761"/>
              <a:ext cx="3334736"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D7229689-8806-439D-BC27-63782894E259}"/>
                </a:ext>
              </a:extLst>
            </p:cNvPr>
            <p:cNvCxnSpPr>
              <a:cxnSpLocks/>
            </p:cNvCxnSpPr>
            <p:nvPr/>
          </p:nvCxnSpPr>
          <p:spPr>
            <a:xfrm flipV="1">
              <a:off x="586100" y="752528"/>
              <a:ext cx="0" cy="55527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C4BD397C-949D-425F-A96F-8510AB85F8FA}"/>
                </a:ext>
              </a:extLst>
            </p:cNvPr>
            <p:cNvCxnSpPr>
              <a:cxnSpLocks/>
            </p:cNvCxnSpPr>
            <p:nvPr/>
          </p:nvCxnSpPr>
          <p:spPr>
            <a:xfrm flipV="1">
              <a:off x="584188" y="1585598"/>
              <a:ext cx="0" cy="496575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sp>
        <p:nvSpPr>
          <p:cNvPr id="11" name="TextBox 10">
            <a:extLst>
              <a:ext uri="{FF2B5EF4-FFF2-40B4-BE49-F238E27FC236}">
                <a16:creationId xmlns:a16="http://schemas.microsoft.com/office/drawing/2014/main" id="{BB3EA6DF-F541-4704-B111-F214A7715320}"/>
              </a:ext>
            </a:extLst>
          </p:cNvPr>
          <p:cNvSpPr txBox="1"/>
          <p:nvPr/>
        </p:nvSpPr>
        <p:spPr>
          <a:xfrm>
            <a:off x="9370800" y="6242400"/>
            <a:ext cx="2424223" cy="307777"/>
          </a:xfrm>
          <a:prstGeom prst="rect">
            <a:avLst/>
          </a:prstGeom>
          <a:noFill/>
        </p:spPr>
        <p:txBody>
          <a:bodyPr wrap="square" rtlCol="0">
            <a:spAutoFit/>
          </a:bodyPr>
          <a:lstStyle/>
          <a:p>
            <a:pPr algn="r"/>
            <a:r>
              <a:rPr lang="en-GB" sz="1400" dirty="0">
                <a:latin typeface="Arial" panose="020B0604020202020204" pitchFamily="34" charset="0"/>
                <a:cs typeface="Arial" panose="020B0604020202020204" pitchFamily="34" charset="0"/>
              </a:rPr>
              <a:t>www.yorksj.ac.uk/library</a:t>
            </a:r>
          </a:p>
        </p:txBody>
      </p:sp>
    </p:spTree>
    <p:extLst>
      <p:ext uri="{BB962C8B-B14F-4D97-AF65-F5344CB8AC3E}">
        <p14:creationId xmlns:p14="http://schemas.microsoft.com/office/powerpoint/2010/main" val="207930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F8D8CB8-0CC1-4E0F-B553-010EC4D88089}"/>
              </a:ext>
            </a:extLst>
          </p:cNvPr>
          <p:cNvSpPr>
            <a:spLocks noGrp="1"/>
          </p:cNvSpPr>
          <p:nvPr>
            <p:ph type="title"/>
          </p:nvPr>
        </p:nvSpPr>
        <p:spPr>
          <a:xfrm>
            <a:off x="708759" y="365125"/>
            <a:ext cx="10515600" cy="1325563"/>
          </a:xfrm>
        </p:spPr>
        <p:txBody>
          <a:bodyPr/>
          <a:lstStyle/>
          <a:p>
            <a:r>
              <a:rPr lang="en-GB" dirty="0">
                <a:solidFill>
                  <a:schemeClr val="bg1"/>
                </a:solidFill>
                <a:latin typeface="Arial"/>
                <a:cs typeface="Arial"/>
              </a:rPr>
              <a:t>Next steps</a:t>
            </a:r>
            <a:endParaRPr lang="en-GB" dirty="0">
              <a:solidFill>
                <a:schemeClr val="bg1"/>
              </a:solidFill>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6C58643D-9B57-4623-9EFB-945841173B6A}"/>
              </a:ext>
            </a:extLst>
          </p:cNvPr>
          <p:cNvSpPr>
            <a:spLocks noGrp="1"/>
          </p:cNvSpPr>
          <p:nvPr>
            <p:ph idx="1"/>
          </p:nvPr>
        </p:nvSpPr>
        <p:spPr>
          <a:xfrm>
            <a:off x="708759" y="1598789"/>
            <a:ext cx="10515600" cy="4351338"/>
          </a:xfrm>
        </p:spPr>
        <p:txBody>
          <a:bodyPr vert="horz" lIns="91440" tIns="45720" rIns="91440" bIns="45720" rtlCol="0" anchor="t">
            <a:normAutofit/>
          </a:bodyPr>
          <a:lstStyle/>
          <a:p>
            <a:r>
              <a:rPr lang="en-GB" dirty="0">
                <a:solidFill>
                  <a:schemeClr val="bg1"/>
                </a:solidFill>
                <a:latin typeface="Arial"/>
                <a:cs typeface="Arial"/>
              </a:rPr>
              <a:t>Try out a search for an </a:t>
            </a:r>
            <a:r>
              <a:rPr lang="en-GB" dirty="0" err="1">
                <a:solidFill>
                  <a:schemeClr val="bg1"/>
                </a:solidFill>
                <a:latin typeface="Arial"/>
                <a:cs typeface="Arial"/>
              </a:rPr>
              <a:t>ebook</a:t>
            </a:r>
            <a:r>
              <a:rPr lang="en-GB" dirty="0">
                <a:solidFill>
                  <a:schemeClr val="bg1"/>
                </a:solidFill>
                <a:latin typeface="Arial"/>
                <a:cs typeface="Arial"/>
              </a:rPr>
              <a:t> about your subject area</a:t>
            </a:r>
          </a:p>
          <a:p>
            <a:r>
              <a:rPr lang="en-GB" dirty="0">
                <a:solidFill>
                  <a:schemeClr val="bg1"/>
                </a:solidFill>
                <a:latin typeface="Arial"/>
                <a:cs typeface="Arial"/>
              </a:rPr>
              <a:t>Switch to journals and search for a journal article</a:t>
            </a:r>
          </a:p>
          <a:p>
            <a:r>
              <a:rPr lang="en-GB" dirty="0">
                <a:solidFill>
                  <a:schemeClr val="bg1"/>
                </a:solidFill>
                <a:latin typeface="Arial"/>
                <a:cs typeface="Arial"/>
              </a:rPr>
              <a:t>Go to our </a:t>
            </a:r>
            <a:r>
              <a:rPr lang="en-GB" dirty="0">
                <a:solidFill>
                  <a:schemeClr val="bg1"/>
                </a:solidFill>
                <a:latin typeface="Arial"/>
                <a:cs typeface="Arial"/>
                <a:hlinkClick r:id="rId4"/>
              </a:rPr>
              <a:t>subject resources page</a:t>
            </a:r>
            <a:r>
              <a:rPr lang="en-GB" dirty="0">
                <a:solidFill>
                  <a:schemeClr val="bg1"/>
                </a:solidFill>
                <a:latin typeface="Arial"/>
                <a:cs typeface="Arial"/>
              </a:rPr>
              <a:t>, filter All subjects to your subject area</a:t>
            </a:r>
          </a:p>
          <a:p>
            <a:r>
              <a:rPr lang="en-GB" dirty="0">
                <a:solidFill>
                  <a:schemeClr val="bg1"/>
                </a:solidFill>
                <a:latin typeface="Arial"/>
                <a:cs typeface="Arial"/>
              </a:rPr>
              <a:t>From </a:t>
            </a:r>
            <a:r>
              <a:rPr lang="en-GB" dirty="0">
                <a:solidFill>
                  <a:schemeClr val="bg1"/>
                </a:solidFill>
                <a:latin typeface="Arial"/>
                <a:cs typeface="Arial"/>
                <a:hlinkClick r:id="rId5"/>
              </a:rPr>
              <a:t>Subject help from your librarians </a:t>
            </a:r>
            <a:r>
              <a:rPr lang="en-GB" dirty="0">
                <a:solidFill>
                  <a:schemeClr val="bg1"/>
                </a:solidFill>
                <a:latin typeface="Arial"/>
                <a:cs typeface="Arial"/>
              </a:rPr>
              <a:t>note the Academic Liaison Librarian email address</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a:cs typeface="Arial"/>
              </a:rPr>
              <a:t>Please get in touch if you need help</a:t>
            </a:r>
          </a:p>
        </p:txBody>
      </p:sp>
      <p:sp>
        <p:nvSpPr>
          <p:cNvPr id="15" name="TextBox 14">
            <a:extLst>
              <a:ext uri="{FF2B5EF4-FFF2-40B4-BE49-F238E27FC236}">
                <a16:creationId xmlns:a16="http://schemas.microsoft.com/office/drawing/2014/main" id="{49A961F8-0A29-4269-BEB7-DBC5CD627824}"/>
              </a:ext>
            </a:extLst>
          </p:cNvPr>
          <p:cNvSpPr txBox="1"/>
          <p:nvPr/>
        </p:nvSpPr>
        <p:spPr>
          <a:xfrm>
            <a:off x="9370567" y="6243578"/>
            <a:ext cx="2424223" cy="307777"/>
          </a:xfrm>
          <a:prstGeom prst="rect">
            <a:avLst/>
          </a:prstGeom>
          <a:noFill/>
        </p:spPr>
        <p:txBody>
          <a:bodyPr wrap="square" rtlCol="0">
            <a:spAutoFit/>
          </a:bodyPr>
          <a:lstStyle/>
          <a:p>
            <a:pPr algn="r"/>
            <a:r>
              <a:rPr lang="en-GB" sz="1400" dirty="0">
                <a:solidFill>
                  <a:schemeClr val="bg1"/>
                </a:solidFill>
                <a:latin typeface="Arial" panose="020B0604020202020204" pitchFamily="34" charset="0"/>
                <a:cs typeface="Arial" panose="020B0604020202020204" pitchFamily="34" charset="0"/>
              </a:rPr>
              <a:t>www.yorksj.ac.uk/library</a:t>
            </a:r>
          </a:p>
        </p:txBody>
      </p:sp>
      <p:grpSp>
        <p:nvGrpSpPr>
          <p:cNvPr id="2" name="Group 1">
            <a:extLst>
              <a:ext uri="{FF2B5EF4-FFF2-40B4-BE49-F238E27FC236}">
                <a16:creationId xmlns:a16="http://schemas.microsoft.com/office/drawing/2014/main" id="{0AE96716-D5F0-4765-A71B-49A6CA51B981}"/>
              </a:ext>
              <a:ext uri="{C183D7F6-B498-43B3-948B-1728B52AA6E4}">
                <adec:decorative xmlns:adec="http://schemas.microsoft.com/office/drawing/2017/decorative" val="1"/>
              </a:ext>
            </a:extLst>
          </p:cNvPr>
          <p:cNvGrpSpPr/>
          <p:nvPr/>
        </p:nvGrpSpPr>
        <p:grpSpPr>
          <a:xfrm>
            <a:off x="432928" y="752528"/>
            <a:ext cx="3487908" cy="6113633"/>
            <a:chOff x="432928" y="752528"/>
            <a:chExt cx="3487908" cy="6113633"/>
          </a:xfrm>
        </p:grpSpPr>
        <p:pic>
          <p:nvPicPr>
            <p:cNvPr id="14" name="Picture 13" descr="York St John University Logo">
              <a:extLst>
                <a:ext uri="{FF2B5EF4-FFF2-40B4-BE49-F238E27FC236}">
                  <a16:creationId xmlns:a16="http://schemas.microsoft.com/office/drawing/2014/main" id="{C0A637D4-A472-4399-9E2A-E0F2F72090EC}"/>
                </a:ext>
              </a:extLst>
            </p:cNvPr>
            <p:cNvPicPr>
              <a:picLocks noChangeAspect="1"/>
            </p:cNvPicPr>
            <p:nvPr/>
          </p:nvPicPr>
          <p:blipFill rotWithShape="1">
            <a:blip r:embed="rId6">
              <a:extLst>
                <a:ext uri="{28A0092B-C50C-407E-A947-70E740481C1C}">
                  <a14:useLocalDpi xmlns:a14="http://schemas.microsoft.com/office/drawing/2010/main" val="0"/>
                </a:ext>
              </a:extLst>
            </a:blip>
            <a:srcRect l="1851" t="3538" r="2801" b="4081"/>
            <a:stretch/>
          </p:blipFill>
          <p:spPr>
            <a:xfrm>
              <a:off x="432928" y="5639030"/>
              <a:ext cx="2392326" cy="1227131"/>
            </a:xfrm>
            <a:prstGeom prst="rect">
              <a:avLst/>
            </a:prstGeom>
          </p:spPr>
        </p:pic>
        <p:cxnSp>
          <p:nvCxnSpPr>
            <p:cNvPr id="20" name="Straight Connector 19">
              <a:extLst>
                <a:ext uri="{FF2B5EF4-FFF2-40B4-BE49-F238E27FC236}">
                  <a16:creationId xmlns:a16="http://schemas.microsoft.com/office/drawing/2014/main" id="{91FEC7FF-0767-484D-886C-0975A3A4DC17}"/>
                </a:ext>
              </a:extLst>
            </p:cNvPr>
            <p:cNvCxnSpPr>
              <a:cxnSpLocks/>
            </p:cNvCxnSpPr>
            <p:nvPr/>
          </p:nvCxnSpPr>
          <p:spPr>
            <a:xfrm flipH="1">
              <a:off x="586100" y="1442761"/>
              <a:ext cx="3334736"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D7229689-8806-439D-BC27-63782894E259}"/>
                </a:ext>
              </a:extLst>
            </p:cNvPr>
            <p:cNvCxnSpPr>
              <a:cxnSpLocks/>
            </p:cNvCxnSpPr>
            <p:nvPr/>
          </p:nvCxnSpPr>
          <p:spPr>
            <a:xfrm flipV="1">
              <a:off x="586100" y="752528"/>
              <a:ext cx="0" cy="55527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C4BD397C-949D-425F-A96F-8510AB85F8FA}"/>
                </a:ext>
              </a:extLst>
            </p:cNvPr>
            <p:cNvCxnSpPr>
              <a:cxnSpLocks/>
            </p:cNvCxnSpPr>
            <p:nvPr/>
          </p:nvCxnSpPr>
          <p:spPr>
            <a:xfrm flipV="1">
              <a:off x="584188" y="1585598"/>
              <a:ext cx="0" cy="496575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35333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D5A38336-4F12-4120-9BF3-097EE091CD7A}"/>
              </a:ext>
            </a:extLst>
          </p:cNvPr>
          <p:cNvSpPr>
            <a:spLocks noGrp="1"/>
          </p:cNvSpPr>
          <p:nvPr>
            <p:ph idx="1"/>
          </p:nvPr>
        </p:nvSpPr>
        <p:spPr>
          <a:xfrm>
            <a:off x="2502042" y="1585598"/>
            <a:ext cx="6718158" cy="4351338"/>
          </a:xfrm>
        </p:spPr>
        <p:txBody>
          <a:bodyPr/>
          <a:lstStyle/>
          <a:p>
            <a:pPr algn="ctr"/>
            <a:endParaRPr lang="en-GB" dirty="0">
              <a:solidFill>
                <a:schemeClr val="bg1"/>
              </a:solidFill>
              <a:latin typeface="Arial" panose="020B0604020202020204" pitchFamily="34" charset="0"/>
              <a:cs typeface="Arial" panose="020B0604020202020204" pitchFamily="34" charset="0"/>
            </a:endParaRPr>
          </a:p>
          <a:p>
            <a:pPr algn="ctr"/>
            <a:endParaRPr lang="en-GB" dirty="0">
              <a:solidFill>
                <a:schemeClr val="bg1"/>
              </a:solidFill>
              <a:latin typeface="Arial" panose="020B0604020202020204" pitchFamily="34" charset="0"/>
              <a:cs typeface="Arial" panose="020B0604020202020204" pitchFamily="34" charset="0"/>
            </a:endParaRPr>
          </a:p>
          <a:p>
            <a:pPr marL="0" indent="0" algn="ctr">
              <a:buNone/>
            </a:pPr>
            <a:r>
              <a:rPr lang="en-GB" dirty="0">
                <a:solidFill>
                  <a:schemeClr val="bg1"/>
                </a:solidFill>
                <a:latin typeface="Arial" panose="020B0604020202020204" pitchFamily="34" charset="0"/>
                <a:cs typeface="Arial" panose="020B0604020202020204" pitchFamily="34" charset="0"/>
              </a:rPr>
              <a:t>Thank you for watching and welcome to York St John!</a:t>
            </a:r>
          </a:p>
        </p:txBody>
      </p:sp>
      <p:sp>
        <p:nvSpPr>
          <p:cNvPr id="14" name="TextBox 13">
            <a:extLst>
              <a:ext uri="{FF2B5EF4-FFF2-40B4-BE49-F238E27FC236}">
                <a16:creationId xmlns:a16="http://schemas.microsoft.com/office/drawing/2014/main" id="{2CDAF86C-81F9-4DB4-B6CE-C9E6298DCDC5}"/>
              </a:ext>
            </a:extLst>
          </p:cNvPr>
          <p:cNvSpPr txBox="1"/>
          <p:nvPr/>
        </p:nvSpPr>
        <p:spPr>
          <a:xfrm>
            <a:off x="9370567" y="6243578"/>
            <a:ext cx="242422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www.yorksj.ac.uk/library</a:t>
            </a:r>
          </a:p>
        </p:txBody>
      </p:sp>
      <p:grpSp>
        <p:nvGrpSpPr>
          <p:cNvPr id="3" name="Group 2">
            <a:extLst>
              <a:ext uri="{FF2B5EF4-FFF2-40B4-BE49-F238E27FC236}">
                <a16:creationId xmlns:a16="http://schemas.microsoft.com/office/drawing/2014/main" id="{F2868596-3FDF-432E-8C1E-83085A571637}"/>
              </a:ext>
              <a:ext uri="{C183D7F6-B498-43B3-948B-1728B52AA6E4}">
                <adec:decorative xmlns:adec="http://schemas.microsoft.com/office/drawing/2017/decorative" val="1"/>
              </a:ext>
            </a:extLst>
          </p:cNvPr>
          <p:cNvGrpSpPr/>
          <p:nvPr/>
        </p:nvGrpSpPr>
        <p:grpSpPr>
          <a:xfrm>
            <a:off x="432000" y="752528"/>
            <a:ext cx="3487700" cy="6112203"/>
            <a:chOff x="432000" y="752528"/>
            <a:chExt cx="3487700" cy="6112203"/>
          </a:xfrm>
        </p:grpSpPr>
        <p:pic>
          <p:nvPicPr>
            <p:cNvPr id="18" name="Picture 17" descr="York St John University Logo">
              <a:extLst>
                <a:ext uri="{FF2B5EF4-FFF2-40B4-BE49-F238E27FC236}">
                  <a16:creationId xmlns:a16="http://schemas.microsoft.com/office/drawing/2014/main" id="{74998FD0-415F-4D54-8C61-4B6251A3FB85}"/>
                </a:ext>
              </a:extLst>
            </p:cNvPr>
            <p:cNvPicPr>
              <a:picLocks noChangeAspect="1"/>
            </p:cNvPicPr>
            <p:nvPr/>
          </p:nvPicPr>
          <p:blipFill rotWithShape="1">
            <a:blip r:embed="rId3">
              <a:extLst>
                <a:ext uri="{28A0092B-C50C-407E-A947-70E740481C1C}">
                  <a14:useLocalDpi xmlns:a14="http://schemas.microsoft.com/office/drawing/2010/main" val="0"/>
                </a:ext>
              </a:extLst>
            </a:blip>
            <a:srcRect l="1851" t="3538" r="2801" b="4081"/>
            <a:stretch/>
          </p:blipFill>
          <p:spPr>
            <a:xfrm>
              <a:off x="432000" y="5637600"/>
              <a:ext cx="2392326" cy="1227131"/>
            </a:xfrm>
            <a:prstGeom prst="rect">
              <a:avLst/>
            </a:prstGeom>
          </p:spPr>
        </p:pic>
        <p:cxnSp>
          <p:nvCxnSpPr>
            <p:cNvPr id="21" name="Straight Connector 20">
              <a:extLst>
                <a:ext uri="{FF2B5EF4-FFF2-40B4-BE49-F238E27FC236}">
                  <a16:creationId xmlns:a16="http://schemas.microsoft.com/office/drawing/2014/main" id="{1B551FBA-E750-4D12-B474-514B07C5DC3B}"/>
                </a:ext>
              </a:extLst>
            </p:cNvPr>
            <p:cNvCxnSpPr>
              <a:cxnSpLocks/>
            </p:cNvCxnSpPr>
            <p:nvPr/>
          </p:nvCxnSpPr>
          <p:spPr>
            <a:xfrm flipH="1">
              <a:off x="586100" y="1442761"/>
              <a:ext cx="3333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B87B7647-1571-4EB3-A90C-A38CCE443604}"/>
                </a:ext>
              </a:extLst>
            </p:cNvPr>
            <p:cNvCxnSpPr>
              <a:cxnSpLocks/>
            </p:cNvCxnSpPr>
            <p:nvPr/>
          </p:nvCxnSpPr>
          <p:spPr>
            <a:xfrm flipV="1">
              <a:off x="586100" y="752528"/>
              <a:ext cx="0" cy="55527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F30C72EA-1933-4B2B-9689-989C9CB07B98}"/>
                </a:ext>
              </a:extLst>
            </p:cNvPr>
            <p:cNvCxnSpPr>
              <a:cxnSpLocks/>
            </p:cNvCxnSpPr>
            <p:nvPr/>
          </p:nvCxnSpPr>
          <p:spPr>
            <a:xfrm flipV="1">
              <a:off x="584188" y="1585598"/>
              <a:ext cx="0" cy="49644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840093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SJU-Powerpoint-Template" id="{574A583F-BBB3-487C-B51E-9DB2208E1C73}" vid="{BC144E6F-7C3F-4F17-89CB-4198067D7330}"/>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ICIWPowerPoint2019-web" id="{80553E34-7629-4FA0-963D-A12FE9C625A4}" vid="{71C0E2F6-A4CD-443E-A003-2ADB99B986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973F335A571140819F48430F316C63" ma:contentTypeVersion="2" ma:contentTypeDescription="Create a new document." ma:contentTypeScope="" ma:versionID="7e8a445a2efd9c92d764bd42a515de0e">
  <xsd:schema xmlns:xsd="http://www.w3.org/2001/XMLSchema" xmlns:xs="http://www.w3.org/2001/XMLSchema" xmlns:p="http://schemas.microsoft.com/office/2006/metadata/properties" xmlns:ns2="a616a619-75c3-488c-ac9a-0d93adfa030a" targetNamespace="http://schemas.microsoft.com/office/2006/metadata/properties" ma:root="true" ma:fieldsID="d010748dc86ca48e462e7d2bd3e311a6" ns2:_="">
    <xsd:import namespace="a616a619-75c3-488c-ac9a-0d93adfa030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6a619-75c3-488c-ac9a-0d93adfa0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790749-9C3C-402A-A210-E20F15ABE2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16a619-75c3-488c-ac9a-0d93adfa03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3CD870-7C71-4D6D-9759-4A1BD9F0E91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a616a619-75c3-488c-ac9a-0d93adfa030a"/>
    <ds:schemaRef ds:uri="http://www.w3.org/XML/1998/namespace"/>
  </ds:schemaRefs>
</ds:datastoreItem>
</file>

<file path=customXml/itemProps3.xml><?xml version="1.0" encoding="utf-8"?>
<ds:datastoreItem xmlns:ds="http://schemas.openxmlformats.org/officeDocument/2006/customXml" ds:itemID="{F7B5B020-50B5-4FE9-B644-91C6A0DB58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YSJU-Powerpoint-Template-New</Template>
  <TotalTime>62</TotalTime>
  <Words>700</Words>
  <Application>Microsoft Office PowerPoint</Application>
  <PresentationFormat>Widescreen</PresentationFormat>
  <Paragraphs>90</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2_Office Theme</vt:lpstr>
      <vt:lpstr>Using your online library</vt:lpstr>
      <vt:lpstr>Introducing ourselves </vt:lpstr>
      <vt:lpstr>Getting started</vt:lpstr>
      <vt:lpstr>Searching for ebooks </vt:lpstr>
      <vt:lpstr>Searching for journal articles</vt:lpstr>
      <vt:lpstr>Off-campus students webpage </vt:lpstr>
      <vt:lpstr>Contacting us</vt:lpstr>
      <vt:lpstr>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Munks (j.munks)</dc:creator>
  <cp:lastModifiedBy>Thomas Peach</cp:lastModifiedBy>
  <cp:revision>441</cp:revision>
  <dcterms:created xsi:type="dcterms:W3CDTF">2019-05-28T15:38:26Z</dcterms:created>
  <dcterms:modified xsi:type="dcterms:W3CDTF">2019-09-06T15:57:40Z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541879</vt:lpwstr>
  </property>
  <property fmtid="{D5CDD505-2E9C-101B-9397-08002B2CF9AE}" pid="3" name="NXPowerLiteSettings">
    <vt:lpwstr>C7000400038000</vt:lpwstr>
  </property>
  <property fmtid="{D5CDD505-2E9C-101B-9397-08002B2CF9AE}" pid="4" name="NXPowerLiteVersion">
    <vt:lpwstr>S8.2.2</vt:lpwstr>
  </property>
  <property fmtid="{D5CDD505-2E9C-101B-9397-08002B2CF9AE}" pid="5" name="ContentTypeId">
    <vt:lpwstr>0x01010016973F335A571140819F48430F316C63</vt:lpwstr>
  </property>
</Properties>
</file>