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717" r:id="rId2"/>
    <p:sldId id="721" r:id="rId3"/>
    <p:sldId id="715" r:id="rId4"/>
    <p:sldId id="720" r:id="rId5"/>
    <p:sldId id="285" r:id="rId6"/>
    <p:sldId id="286" r:id="rId7"/>
    <p:sldId id="719" r:id="rId8"/>
    <p:sldId id="288" r:id="rId9"/>
    <p:sldId id="289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5" autoAdjust="0"/>
    <p:restoredTop sz="69395" autoAdjust="0"/>
  </p:normalViewPr>
  <p:slideViewPr>
    <p:cSldViewPr snapToGrid="0">
      <p:cViewPr varScale="1">
        <p:scale>
          <a:sx n="56" d="100"/>
          <a:sy n="56" d="100"/>
        </p:scale>
        <p:origin x="317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B97C-1A5A-4FA5-A4D1-594D1FF70DF7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C98AC-ED02-48E2-A4AA-6146B7A622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3889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9E6C8-52F8-4B5F-9D9B-BB1E4EF5C34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721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9E6C8-52F8-4B5F-9D9B-BB1E4EF5C34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180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CC98AC-ED02-48E2-A4AA-6146B7A6225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9565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9B788-1CA4-4FA8-B351-08F7097C971B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0123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endParaRPr lang="en-US" dirty="0"/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E9B788-1CA4-4FA8-B351-08F7097C971B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168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11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65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329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5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17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78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85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21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63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60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3C0F-3350-44BA-9396-10A01C8CF94C}" type="datetimeFigureOut">
              <a:rPr lang="en-GB" smtClean="0"/>
              <a:pPr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A6CF6-62FA-4CB6-8486-41B5BE274DA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872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8493" y="2986431"/>
            <a:ext cx="8352928" cy="2160240"/>
          </a:xfrm>
        </p:spPr>
        <p:txBody>
          <a:bodyPr>
            <a:noAutofit/>
          </a:bodyPr>
          <a:lstStyle/>
          <a:p>
            <a:pPr algn="r">
              <a:spcBef>
                <a:spcPts val="600"/>
              </a:spcBef>
              <a:spcAft>
                <a:spcPts val="1800"/>
              </a:spcAft>
            </a:pPr>
            <a:r>
              <a:rPr lang="en-GB" sz="4000" b="1" dirty="0">
                <a:solidFill>
                  <a:srgbClr val="C00000"/>
                </a:solidFill>
              </a:rPr>
              <a:t>Developing Your Mentoring </a:t>
            </a:r>
            <a:br>
              <a:rPr lang="en-GB" sz="4000" b="1" dirty="0">
                <a:solidFill>
                  <a:srgbClr val="C00000"/>
                </a:solidFill>
              </a:rPr>
            </a:br>
            <a:r>
              <a:rPr lang="en-GB" sz="4000" b="1" dirty="0">
                <a:solidFill>
                  <a:srgbClr val="C00000"/>
                </a:solidFill>
              </a:rPr>
              <a:t>Style &amp; Approach</a:t>
            </a:r>
            <a:endParaRPr lang="en-GB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9752" y="4797152"/>
            <a:ext cx="6400800" cy="432048"/>
          </a:xfrm>
        </p:spPr>
        <p:txBody>
          <a:bodyPr>
            <a:normAutofit/>
          </a:bodyPr>
          <a:lstStyle/>
          <a:p>
            <a:pPr algn="r"/>
            <a:r>
              <a:rPr lang="en-GB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Karen Hickman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6C9B4A35-525E-42C0-9C72-72D2C88959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416" y="373002"/>
            <a:ext cx="3231135" cy="1255798"/>
          </a:xfrm>
          <a:prstGeom prst="rect">
            <a:avLst/>
          </a:prstGeom>
        </p:spPr>
      </p:pic>
      <p:pic>
        <p:nvPicPr>
          <p:cNvPr id="14" name="Content Placeholder 4" descr="Logo.jpg">
            <a:extLst>
              <a:ext uri="{FF2B5EF4-FFF2-40B4-BE49-F238E27FC236}">
                <a16:creationId xmlns:a16="http://schemas.microsoft.com/office/drawing/2014/main" id="{36A6675E-8C88-4834-AAA4-349A11EC3257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3449" y="215003"/>
            <a:ext cx="2544468" cy="169631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F618D70-3560-4075-9A00-47C9268B8507}"/>
              </a:ext>
            </a:extLst>
          </p:cNvPr>
          <p:cNvCxnSpPr>
            <a:cxnSpLocks/>
          </p:cNvCxnSpPr>
          <p:nvPr/>
        </p:nvCxnSpPr>
        <p:spPr>
          <a:xfrm flipH="1">
            <a:off x="2947917" y="5336275"/>
            <a:ext cx="5901817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Authoritative</a:t>
            </a:r>
            <a:r>
              <a:rPr lang="en-US" dirty="0">
                <a:solidFill>
                  <a:srgbClr val="C00000"/>
                </a:solidFill>
              </a:rPr>
              <a:t> - </a:t>
            </a:r>
            <a:r>
              <a:rPr lang="en-US" b="1" dirty="0">
                <a:solidFill>
                  <a:srgbClr val="C00000"/>
                </a:solidFill>
              </a:rPr>
              <a:t>More Dominant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824"/>
            <a:ext cx="8229600" cy="416246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Confronting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Being challenging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Informing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Giving information and knowledge to gain a better understanding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Prescribing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Providing direct advice, offering opinions to directly influence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2000" dirty="0"/>
              <a:t>John Heron (1990) </a:t>
            </a:r>
            <a:r>
              <a:rPr lang="en-US" sz="2000" i="1" dirty="0"/>
              <a:t>- ‘Helping the Client’</a:t>
            </a:r>
            <a:endParaRPr lang="en-GB" sz="2000" i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8748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Facilitative - Less Dominant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44824"/>
            <a:ext cx="8382000" cy="482453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Catalytic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Asking probing questions to encourage self learning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Supportive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Providing encouragement and confidence building, providing approval, confirmation and validation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sz="2800" b="1" dirty="0">
                <a:solidFill>
                  <a:srgbClr val="C00000"/>
                </a:solidFill>
              </a:rPr>
              <a:t>Cathartic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Encourage the other person to express the emotions and release tensions, </a:t>
            </a:r>
            <a:r>
              <a:rPr lang="en-US" sz="28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empathising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with them</a:t>
            </a:r>
          </a:p>
          <a:p>
            <a:pPr algn="r">
              <a:lnSpc>
                <a:spcPct val="90000"/>
              </a:lnSpc>
              <a:buFontTx/>
              <a:buNone/>
            </a:pPr>
            <a:r>
              <a:rPr lang="en-US" sz="2000" dirty="0"/>
              <a:t>John Heron  ‘Helping the Client’ (1990) London Sage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9361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Which Role?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8794" y="1844824"/>
            <a:ext cx="4913194" cy="424847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Guru</a:t>
            </a:r>
          </a:p>
          <a:p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Advisor</a:t>
            </a:r>
          </a:p>
          <a:p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Challenger</a:t>
            </a:r>
          </a:p>
          <a:p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Cheerleader</a:t>
            </a:r>
          </a:p>
          <a:p>
            <a:r>
              <a:rPr lang="en-GB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Counsellor</a:t>
            </a:r>
          </a:p>
          <a:p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Influential Networker</a:t>
            </a:r>
          </a:p>
        </p:txBody>
      </p:sp>
      <p:pic>
        <p:nvPicPr>
          <p:cNvPr id="3076" name="Picture 4" descr="C:\Users\Karen Hickman\AppData\Local\Microsoft\Windows\Temporary Internet Files\Content.IE5\3SR0YRFM\MP90032121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844824"/>
            <a:ext cx="260863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11515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F6489-A0C1-48AF-B6A2-D941D201E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5718" y="1719253"/>
            <a:ext cx="7451679" cy="2929150"/>
          </a:xfrm>
        </p:spPr>
        <p:txBody>
          <a:bodyPr/>
          <a:lstStyle/>
          <a:p>
            <a:pPr marL="0" indent="0" algn="r">
              <a:buNone/>
            </a:pPr>
            <a:r>
              <a:rPr lang="en-GB" sz="4000" b="1" i="1" dirty="0">
                <a:solidFill>
                  <a:schemeClr val="accent2"/>
                </a:solidFill>
              </a:rPr>
              <a:t>‘Dark times lie ahead of us and there will be a time when we must choose between what is easy and what is right’</a:t>
            </a:r>
          </a:p>
          <a:p>
            <a:pPr marL="0" indent="0">
              <a:buNone/>
            </a:pPr>
            <a:endParaRPr lang="en-GB" i="1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5AEA4B-5F65-47C8-A310-D65408506CBC}"/>
              </a:ext>
            </a:extLst>
          </p:cNvPr>
          <p:cNvSpPr/>
          <p:nvPr/>
        </p:nvSpPr>
        <p:spPr>
          <a:xfrm>
            <a:off x="2736376" y="5302155"/>
            <a:ext cx="5950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2000" b="1" dirty="0"/>
              <a:t>Albus Dumbledore” </a:t>
            </a:r>
            <a:br>
              <a:rPr lang="en-GB" sz="2000" dirty="0"/>
            </a:br>
            <a:r>
              <a:rPr lang="en-GB" sz="2000" dirty="0"/>
              <a:t> </a:t>
            </a:r>
            <a:r>
              <a:rPr lang="en-GB" sz="2000" dirty="0" err="1"/>
              <a:t>J.K</a:t>
            </a:r>
            <a:r>
              <a:rPr lang="en-GB" sz="2000" dirty="0"/>
              <a:t>. Rowling, Harry Potter and the Goblet of Fire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DDDF42D7-BE6B-4315-A5CE-AF17C2572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11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group of people posing for the camera&#10;&#10;Description generated with very high confidence">
            <a:extLst>
              <a:ext uri="{FF2B5EF4-FFF2-40B4-BE49-F238E27FC236}">
                <a16:creationId xmlns:a16="http://schemas.microsoft.com/office/drawing/2014/main" id="{C0EA1381-057C-471C-8295-FEB594D511A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1334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08D4666-298D-4689-9743-99F2663AE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60833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755D7-1552-4973-8FEC-BCE3C5D8C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14902"/>
            <a:ext cx="8229600" cy="4611262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GB" dirty="0"/>
              <a:t>If you were going to be written into a film or book as the ‘mentor’ what </a:t>
            </a:r>
            <a:r>
              <a:rPr lang="en-GB" b="1" dirty="0">
                <a:solidFill>
                  <a:schemeClr val="accent2"/>
                </a:solidFill>
              </a:rPr>
              <a:t>3 Words </a:t>
            </a:r>
            <a:r>
              <a:rPr lang="en-GB" dirty="0"/>
              <a:t>would the audience use to describe your style &amp; approach? </a:t>
            </a:r>
          </a:p>
          <a:p>
            <a:pPr>
              <a:spcBef>
                <a:spcPts val="3600"/>
              </a:spcBef>
            </a:pPr>
            <a:r>
              <a:rPr lang="en-GB" dirty="0"/>
              <a:t>What would be your most memorable line delivered in the story?</a:t>
            </a:r>
          </a:p>
          <a:p>
            <a:pPr>
              <a:spcBef>
                <a:spcPts val="1800"/>
              </a:spcBef>
            </a:pP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EC05A8-D387-4623-B4E6-7033B63667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619181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3537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Your Style &amp; Approach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11560" y="1916833"/>
            <a:ext cx="8151440" cy="456017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Your natural tendency and certain approaches to life</a:t>
            </a: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you have learnt over time and how you have adapted to make human relationships more comfortable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19181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17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Your Natural Tendency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901499"/>
            <a:ext cx="8305800" cy="355760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ct val="40000"/>
              </a:spcAft>
            </a:pPr>
            <a:r>
              <a:rPr lang="en-US" sz="3000" b="1" dirty="0">
                <a:solidFill>
                  <a:srgbClr val="CC0000"/>
                </a:solidFill>
              </a:rPr>
              <a:t>Sociability</a:t>
            </a:r>
            <a:r>
              <a:rPr lang="en-US" sz="3000" dirty="0"/>
              <a:t> –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with or apart from others</a:t>
            </a:r>
          </a:p>
          <a:p>
            <a:pPr>
              <a:lnSpc>
                <a:spcPct val="150000"/>
              </a:lnSpc>
              <a:spcAft>
                <a:spcPct val="40000"/>
              </a:spcAft>
            </a:pPr>
            <a:r>
              <a:rPr lang="en-US" sz="3000" b="1" dirty="0">
                <a:solidFill>
                  <a:srgbClr val="CC0000"/>
                </a:solidFill>
              </a:rPr>
              <a:t>Openness</a:t>
            </a:r>
            <a:r>
              <a:rPr lang="en-US" sz="3000" dirty="0"/>
              <a:t> -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How easy it is for us to trust others</a:t>
            </a:r>
          </a:p>
          <a:p>
            <a:pPr>
              <a:lnSpc>
                <a:spcPct val="150000"/>
              </a:lnSpc>
              <a:spcAft>
                <a:spcPct val="40000"/>
              </a:spcAft>
            </a:pPr>
            <a:r>
              <a:rPr lang="en-US" sz="3000" b="1" dirty="0">
                <a:solidFill>
                  <a:srgbClr val="CC0000"/>
                </a:solidFill>
              </a:rPr>
              <a:t>Dominance</a:t>
            </a:r>
            <a:r>
              <a:rPr lang="en-US" sz="3000" dirty="0"/>
              <a:t> -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Preference for been in charge</a:t>
            </a:r>
          </a:p>
          <a:p>
            <a:pPr algn="r">
              <a:lnSpc>
                <a:spcPct val="150000"/>
              </a:lnSpc>
              <a:spcAft>
                <a:spcPct val="40000"/>
              </a:spcAft>
              <a:buNone/>
            </a:pPr>
            <a:endParaRPr lang="en-US" sz="2400" dirty="0"/>
          </a:p>
          <a:p>
            <a:pPr algn="r">
              <a:lnSpc>
                <a:spcPct val="150000"/>
              </a:lnSpc>
              <a:spcAft>
                <a:spcPct val="40000"/>
              </a:spcAft>
              <a:buNone/>
            </a:pPr>
            <a:r>
              <a:rPr lang="en-US" sz="2400" dirty="0"/>
              <a:t>Chip Bell – Managers as Mentors</a:t>
            </a:r>
          </a:p>
          <a:p>
            <a:pPr>
              <a:spcAft>
                <a:spcPct val="40000"/>
              </a:spcAft>
              <a:buFontTx/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1444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570384" y="1037230"/>
            <a:ext cx="8003232" cy="499105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People with </a:t>
            </a:r>
            <a:r>
              <a:rPr lang="en-US" b="1" dirty="0">
                <a:solidFill>
                  <a:srgbClr val="CC0000"/>
                </a:solidFill>
              </a:rPr>
              <a:t>high sociability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will find rapport building and leading dialogue easier.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They will have to work hard not to take over the conversation</a:t>
            </a:r>
          </a:p>
          <a:p>
            <a:endParaRPr lang="en-US" dirty="0"/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People with </a:t>
            </a:r>
            <a:r>
              <a:rPr lang="en-US" b="1" dirty="0">
                <a:solidFill>
                  <a:srgbClr val="CC0000"/>
                </a:solidFill>
              </a:rPr>
              <a:t>low sociability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be more reserved and less accessible to others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They will have to work hard to open up and communicate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715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18866"/>
            <a:ext cx="8435279" cy="5599308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Open people are </a:t>
            </a:r>
            <a:r>
              <a:rPr lang="en-US" sz="3000" b="1" dirty="0">
                <a:solidFill>
                  <a:srgbClr val="CC0000"/>
                </a:solidFill>
              </a:rPr>
              <a:t>very open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about themselves and are likely to develop relationships easily.</a:t>
            </a:r>
          </a:p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They may need to hold back a little as sharing too much too soon could be overwhelming or intimidating.</a:t>
            </a:r>
          </a:p>
          <a:p>
            <a:pPr>
              <a:buFontTx/>
              <a:buNone/>
            </a:pPr>
            <a:endParaRPr lang="en-US" sz="1000" dirty="0"/>
          </a:p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Those who are </a:t>
            </a:r>
            <a:r>
              <a:rPr lang="en-US" sz="3000" b="1" dirty="0">
                <a:solidFill>
                  <a:srgbClr val="CC0000"/>
                </a:solidFill>
              </a:rPr>
              <a:t>more cautious or guarded</a:t>
            </a:r>
            <a:r>
              <a:rPr lang="en-US" sz="3000" dirty="0"/>
              <a:t> </a:t>
            </a:r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be reluctant to show their feelings</a:t>
            </a:r>
          </a:p>
          <a:p>
            <a:r>
              <a:rPr lang="en-US" sz="3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They need to work hard on overcoming instinctive guardedness in order to take emotional and personal risks with their mentees</a:t>
            </a:r>
            <a:endParaRPr lang="en-GB" sz="3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007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2513"/>
            <a:ext cx="8003232" cy="5044047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People with </a:t>
            </a:r>
            <a:r>
              <a:rPr lang="en-US" b="1" dirty="0">
                <a:solidFill>
                  <a:srgbClr val="CC0000"/>
                </a:solidFill>
              </a:rPr>
              <a:t>high dominance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be reluctant to give up control. 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They need to encourage their mentee to take ownership of their issues rather than jump in and solve them for themselves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b="1" dirty="0">
                <a:solidFill>
                  <a:srgbClr val="CC0000"/>
                </a:solidFill>
              </a:rPr>
              <a:t>Less dominant</a:t>
            </a:r>
            <a:r>
              <a:rPr lang="en-US" dirty="0"/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people may need to work hard to assume leadership of the relationship, their </a:t>
            </a:r>
            <a:r>
              <a:rPr lang="en-GB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laissez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</a:t>
            </a:r>
            <a:r>
              <a:rPr lang="en-GB" b="1" i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faire</a:t>
            </a:r>
            <a:r>
              <a:rPr lang="en-GB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approach could leave the mentee wondering if they can offer any guidance at all</a:t>
            </a:r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597352"/>
            <a:ext cx="9144000" cy="260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3789982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</TotalTime>
  <Words>456</Words>
  <Application>Microsoft Office PowerPoint</Application>
  <PresentationFormat>On-screen Show (4:3)</PresentationFormat>
  <Paragraphs>54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1_Office Theme</vt:lpstr>
      <vt:lpstr>Developing Your Mentoring  Style &amp; Approach</vt:lpstr>
      <vt:lpstr>PowerPoint Presentation</vt:lpstr>
      <vt:lpstr>PowerPoint Presentation</vt:lpstr>
      <vt:lpstr>PowerPoint Presentation</vt:lpstr>
      <vt:lpstr>Your Style &amp; Approach</vt:lpstr>
      <vt:lpstr>Your Natural Tendency</vt:lpstr>
      <vt:lpstr>PowerPoint Presentation</vt:lpstr>
      <vt:lpstr>PowerPoint Presentation</vt:lpstr>
      <vt:lpstr>PowerPoint Presentation</vt:lpstr>
      <vt:lpstr>Authoritative - More Dominant</vt:lpstr>
      <vt:lpstr>Facilitative - Less Dominant</vt:lpstr>
      <vt:lpstr>Which Role?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&amp; Your Coaching  Assessing your skills, style &amp; approach</dc:title>
  <dc:creator>Karen Hickman</dc:creator>
  <cp:lastModifiedBy>Karen Hickman</cp:lastModifiedBy>
  <cp:revision>11</cp:revision>
  <dcterms:created xsi:type="dcterms:W3CDTF">2017-05-06T10:47:30Z</dcterms:created>
  <dcterms:modified xsi:type="dcterms:W3CDTF">2019-11-13T17:39:40Z</dcterms:modified>
</cp:coreProperties>
</file>