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19" r:id="rId3"/>
    <p:sldId id="318" r:id="rId4"/>
    <p:sldId id="257" r:id="rId5"/>
    <p:sldId id="260" r:id="rId6"/>
    <p:sldId id="320" r:id="rId7"/>
    <p:sldId id="316" r:id="rId8"/>
    <p:sldId id="315" r:id="rId9"/>
    <p:sldId id="314" r:id="rId10"/>
    <p:sldId id="267" r:id="rId11"/>
    <p:sldId id="287" r:id="rId12"/>
    <p:sldId id="266" r:id="rId13"/>
    <p:sldId id="321" r:id="rId14"/>
    <p:sldId id="32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29AEFD-9C27-FCED-083C-850DCD0BF928}" v="47" dt="2019-11-22T10:31:32.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A3D8B5-AD12-4351-8FC9-8C5A81BA3175}"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4899973-022C-49DA-AB09-1E95E60FED77}">
      <dgm:prSet custT="1"/>
      <dgm:spPr/>
      <dgm:t>
        <a:bodyPr/>
        <a:lstStyle/>
        <a:p>
          <a:pPr>
            <a:lnSpc>
              <a:spcPct val="100000"/>
            </a:lnSpc>
            <a:defRPr cap="all"/>
          </a:pPr>
          <a:r>
            <a:rPr lang="en-GB" sz="1600"/>
            <a:t>How long has the distress or dysfunction been going on?</a:t>
          </a:r>
          <a:endParaRPr lang="en-US" sz="1600" dirty="0"/>
        </a:p>
      </dgm:t>
    </dgm:pt>
    <dgm:pt modelId="{234FA1D5-5A39-4FEB-97CB-05EEDC1CA3F7}" type="parTrans" cxnId="{26039DA4-7F65-4872-8685-70C45765BEFD}">
      <dgm:prSet/>
      <dgm:spPr/>
      <dgm:t>
        <a:bodyPr/>
        <a:lstStyle/>
        <a:p>
          <a:endParaRPr lang="en-US"/>
        </a:p>
      </dgm:t>
    </dgm:pt>
    <dgm:pt modelId="{0BB638CB-5402-4FAD-BF4F-F57571360D5E}" type="sibTrans" cxnId="{26039DA4-7F65-4872-8685-70C45765BEFD}">
      <dgm:prSet/>
      <dgm:spPr/>
      <dgm:t>
        <a:bodyPr/>
        <a:lstStyle/>
        <a:p>
          <a:endParaRPr lang="en-US"/>
        </a:p>
      </dgm:t>
    </dgm:pt>
    <dgm:pt modelId="{10EA7FA5-E324-4D8D-8355-57A13FB4A818}">
      <dgm:prSet custT="1"/>
      <dgm:spPr/>
      <dgm:t>
        <a:bodyPr/>
        <a:lstStyle/>
        <a:p>
          <a:pPr>
            <a:lnSpc>
              <a:spcPct val="100000"/>
            </a:lnSpc>
            <a:defRPr cap="all"/>
          </a:pPr>
          <a:r>
            <a:rPr lang="en-GB" sz="1600"/>
            <a:t>How extreme are the client’s thoughts, feelings and behaviours?</a:t>
          </a:r>
          <a:endParaRPr lang="en-US" sz="1600" dirty="0"/>
        </a:p>
      </dgm:t>
    </dgm:pt>
    <dgm:pt modelId="{CD8228EB-1D9C-4CD8-B406-1158F41EB2EF}" type="parTrans" cxnId="{CFE1AC99-65C7-410C-A025-9285FEBF24C8}">
      <dgm:prSet/>
      <dgm:spPr/>
      <dgm:t>
        <a:bodyPr/>
        <a:lstStyle/>
        <a:p>
          <a:endParaRPr lang="en-US"/>
        </a:p>
      </dgm:t>
    </dgm:pt>
    <dgm:pt modelId="{8B49FDA9-DCE5-4777-869F-DF6813F0E4F3}" type="sibTrans" cxnId="{CFE1AC99-65C7-410C-A025-9285FEBF24C8}">
      <dgm:prSet/>
      <dgm:spPr/>
      <dgm:t>
        <a:bodyPr/>
        <a:lstStyle/>
        <a:p>
          <a:endParaRPr lang="en-US"/>
        </a:p>
      </dgm:t>
    </dgm:pt>
    <dgm:pt modelId="{E5E6AC4C-83AD-4F4B-8A11-B2E310B9C714}">
      <dgm:prSet custT="1"/>
      <dgm:spPr/>
      <dgm:t>
        <a:bodyPr/>
        <a:lstStyle/>
        <a:p>
          <a:pPr>
            <a:lnSpc>
              <a:spcPct val="100000"/>
            </a:lnSpc>
            <a:defRPr cap="all"/>
          </a:pPr>
          <a:r>
            <a:rPr lang="en-GB" sz="1600"/>
            <a:t>How pervasive are the issues?</a:t>
          </a:r>
          <a:endParaRPr lang="en-US" sz="1600" dirty="0"/>
        </a:p>
      </dgm:t>
    </dgm:pt>
    <dgm:pt modelId="{B9E02E9E-0AD8-4CFC-B5DD-DCF0840B00A6}" type="parTrans" cxnId="{9222670F-E516-42C6-A5F8-1BBBF32862D8}">
      <dgm:prSet/>
      <dgm:spPr/>
      <dgm:t>
        <a:bodyPr/>
        <a:lstStyle/>
        <a:p>
          <a:endParaRPr lang="en-US"/>
        </a:p>
      </dgm:t>
    </dgm:pt>
    <dgm:pt modelId="{5A74E849-F38A-4EDC-8E7E-21A1622FDD69}" type="sibTrans" cxnId="{9222670F-E516-42C6-A5F8-1BBBF32862D8}">
      <dgm:prSet/>
      <dgm:spPr/>
      <dgm:t>
        <a:bodyPr/>
        <a:lstStyle/>
        <a:p>
          <a:endParaRPr lang="en-US"/>
        </a:p>
      </dgm:t>
    </dgm:pt>
    <dgm:pt modelId="{E946A686-0DF6-42D0-88C8-88D4A675CF9D}">
      <dgm:prSet custT="1"/>
      <dgm:spPr/>
      <dgm:t>
        <a:bodyPr/>
        <a:lstStyle/>
        <a:p>
          <a:pPr>
            <a:lnSpc>
              <a:spcPct val="100000"/>
            </a:lnSpc>
            <a:defRPr cap="all"/>
          </a:pPr>
          <a:r>
            <a:rPr lang="en-GB" sz="1600"/>
            <a:t>How defensive is the person?</a:t>
          </a:r>
          <a:endParaRPr lang="en-US" sz="1600" dirty="0"/>
        </a:p>
      </dgm:t>
    </dgm:pt>
    <dgm:pt modelId="{CE64CD78-71F3-4EFD-9AF1-128824B9231D}" type="parTrans" cxnId="{4CC45FD5-5B60-4E82-A31B-2B5FE4CAAD7A}">
      <dgm:prSet/>
      <dgm:spPr/>
      <dgm:t>
        <a:bodyPr/>
        <a:lstStyle/>
        <a:p>
          <a:endParaRPr lang="en-US"/>
        </a:p>
      </dgm:t>
    </dgm:pt>
    <dgm:pt modelId="{BE0197C0-0706-455A-96D3-F3346ADE7492}" type="sibTrans" cxnId="{4CC45FD5-5B60-4E82-A31B-2B5FE4CAAD7A}">
      <dgm:prSet/>
      <dgm:spPr/>
      <dgm:t>
        <a:bodyPr/>
        <a:lstStyle/>
        <a:p>
          <a:endParaRPr lang="en-US"/>
        </a:p>
      </dgm:t>
    </dgm:pt>
    <dgm:pt modelId="{1DC222C8-E085-4590-AA54-8EDEFCD555A9}">
      <dgm:prSet custT="1"/>
      <dgm:spPr/>
      <dgm:t>
        <a:bodyPr/>
        <a:lstStyle/>
        <a:p>
          <a:pPr>
            <a:lnSpc>
              <a:spcPct val="100000"/>
            </a:lnSpc>
            <a:defRPr cap="all"/>
          </a:pPr>
          <a:r>
            <a:rPr lang="en-GB" sz="1600" dirty="0"/>
            <a:t>How resistant to change are the dysfunctional thoughts, feelings and behaviours?</a:t>
          </a:r>
          <a:endParaRPr lang="en-US" sz="1600" dirty="0"/>
        </a:p>
      </dgm:t>
    </dgm:pt>
    <dgm:pt modelId="{BF377B3E-98D4-4F6B-81BD-8FE5C44C5BC6}" type="parTrans" cxnId="{48B4302A-BEE6-4437-AC70-DF6A358A7B6E}">
      <dgm:prSet/>
      <dgm:spPr/>
      <dgm:t>
        <a:bodyPr/>
        <a:lstStyle/>
        <a:p>
          <a:endParaRPr lang="en-US"/>
        </a:p>
      </dgm:t>
    </dgm:pt>
    <dgm:pt modelId="{26233081-4DE0-4488-83B0-B84B46F9532F}" type="sibTrans" cxnId="{48B4302A-BEE6-4437-AC70-DF6A358A7B6E}">
      <dgm:prSet/>
      <dgm:spPr/>
      <dgm:t>
        <a:bodyPr/>
        <a:lstStyle/>
        <a:p>
          <a:endParaRPr lang="en-US"/>
        </a:p>
      </dgm:t>
    </dgm:pt>
    <dgm:pt modelId="{410F95B5-EE39-48CE-8110-32C346B55257}">
      <dgm:prSet custT="1"/>
      <dgm:spPr/>
      <dgm:t>
        <a:bodyPr/>
        <a:lstStyle/>
        <a:p>
          <a:pPr>
            <a:lnSpc>
              <a:spcPct val="100000"/>
            </a:lnSpc>
            <a:defRPr cap="all"/>
          </a:pPr>
          <a:r>
            <a:rPr lang="en-GB" sz="1600" dirty="0"/>
            <a:t>Source: Cavanagh &amp; Buckley 2014</a:t>
          </a:r>
          <a:endParaRPr lang="en-US" sz="1600" dirty="0"/>
        </a:p>
      </dgm:t>
    </dgm:pt>
    <dgm:pt modelId="{525D5402-29E5-418F-BDC5-C1AA9C1207B7}" type="parTrans" cxnId="{51E93F29-0F70-4846-90B8-810D422B6C88}">
      <dgm:prSet/>
      <dgm:spPr/>
      <dgm:t>
        <a:bodyPr/>
        <a:lstStyle/>
        <a:p>
          <a:endParaRPr lang="en-US"/>
        </a:p>
      </dgm:t>
    </dgm:pt>
    <dgm:pt modelId="{5A704ED0-5A13-4BD9-AEA8-88207CA27932}" type="sibTrans" cxnId="{51E93F29-0F70-4846-90B8-810D422B6C88}">
      <dgm:prSet/>
      <dgm:spPr/>
      <dgm:t>
        <a:bodyPr/>
        <a:lstStyle/>
        <a:p>
          <a:endParaRPr lang="en-US"/>
        </a:p>
      </dgm:t>
    </dgm:pt>
    <dgm:pt modelId="{4BEB3E3A-7D8D-45BE-83DA-B0CF2D8EC38E}" type="pres">
      <dgm:prSet presAssocID="{BDA3D8B5-AD12-4351-8FC9-8C5A81BA3175}" presName="root" presStyleCnt="0">
        <dgm:presLayoutVars>
          <dgm:dir/>
          <dgm:resizeHandles val="exact"/>
        </dgm:presLayoutVars>
      </dgm:prSet>
      <dgm:spPr/>
    </dgm:pt>
    <dgm:pt modelId="{3583F698-3D3B-452B-992B-80578BCD658C}" type="pres">
      <dgm:prSet presAssocID="{04899973-022C-49DA-AB09-1E95E60FED77}" presName="compNode" presStyleCnt="0"/>
      <dgm:spPr/>
    </dgm:pt>
    <dgm:pt modelId="{856B4790-CCD9-4A7F-B74B-7AAF30EAD6DC}" type="pres">
      <dgm:prSet presAssocID="{04899973-022C-49DA-AB09-1E95E60FED77}" presName="iconBgRect" presStyleLbl="bgShp" presStyleIdx="0" presStyleCnt="6"/>
      <dgm:spPr>
        <a:prstGeom prst="round2DiagRect">
          <a:avLst>
            <a:gd name="adj1" fmla="val 29727"/>
            <a:gd name="adj2" fmla="val 0"/>
          </a:avLst>
        </a:prstGeom>
      </dgm:spPr>
    </dgm:pt>
    <dgm:pt modelId="{DCBC189A-6979-4A5F-8F2F-463860E81EC8}" type="pres">
      <dgm:prSet presAssocID="{04899973-022C-49DA-AB09-1E95E60FED7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rritant"/>
        </a:ext>
      </dgm:extLst>
    </dgm:pt>
    <dgm:pt modelId="{441EE3C8-1D22-4C3A-812E-F5B2F4A413E5}" type="pres">
      <dgm:prSet presAssocID="{04899973-022C-49DA-AB09-1E95E60FED77}" presName="spaceRect" presStyleCnt="0"/>
      <dgm:spPr/>
    </dgm:pt>
    <dgm:pt modelId="{F0B33735-7213-4DA8-9ADB-8900E7679239}" type="pres">
      <dgm:prSet presAssocID="{04899973-022C-49DA-AB09-1E95E60FED77}" presName="textRect" presStyleLbl="revTx" presStyleIdx="0" presStyleCnt="6">
        <dgm:presLayoutVars>
          <dgm:chMax val="1"/>
          <dgm:chPref val="1"/>
        </dgm:presLayoutVars>
      </dgm:prSet>
      <dgm:spPr/>
    </dgm:pt>
    <dgm:pt modelId="{63040015-C9F2-40E2-9B48-5EC03147039F}" type="pres">
      <dgm:prSet presAssocID="{0BB638CB-5402-4FAD-BF4F-F57571360D5E}" presName="sibTrans" presStyleCnt="0"/>
      <dgm:spPr/>
    </dgm:pt>
    <dgm:pt modelId="{E6CB5042-1C97-4060-A463-95D0E05688D1}" type="pres">
      <dgm:prSet presAssocID="{10EA7FA5-E324-4D8D-8355-57A13FB4A818}" presName="compNode" presStyleCnt="0"/>
      <dgm:spPr/>
    </dgm:pt>
    <dgm:pt modelId="{7AD686A3-6275-4A16-97F2-70E3FD282802}" type="pres">
      <dgm:prSet presAssocID="{10EA7FA5-E324-4D8D-8355-57A13FB4A818}" presName="iconBgRect" presStyleLbl="bgShp" presStyleIdx="1" presStyleCnt="6"/>
      <dgm:spPr>
        <a:prstGeom prst="round2DiagRect">
          <a:avLst>
            <a:gd name="adj1" fmla="val 29727"/>
            <a:gd name="adj2" fmla="val 0"/>
          </a:avLst>
        </a:prstGeom>
      </dgm:spPr>
    </dgm:pt>
    <dgm:pt modelId="{4E527E7A-1974-4FC7-A267-7B90EBA1D605}" type="pres">
      <dgm:prSet presAssocID="{10EA7FA5-E324-4D8D-8355-57A13FB4A81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utral Face with Solid Fill"/>
        </a:ext>
      </dgm:extLst>
    </dgm:pt>
    <dgm:pt modelId="{CE2CD5E7-89B1-4AA2-A895-0C009039323F}" type="pres">
      <dgm:prSet presAssocID="{10EA7FA5-E324-4D8D-8355-57A13FB4A818}" presName="spaceRect" presStyleCnt="0"/>
      <dgm:spPr/>
    </dgm:pt>
    <dgm:pt modelId="{D7AF93EC-8341-42D8-A1A1-3F10E44214BC}" type="pres">
      <dgm:prSet presAssocID="{10EA7FA5-E324-4D8D-8355-57A13FB4A818}" presName="textRect" presStyleLbl="revTx" presStyleIdx="1" presStyleCnt="6">
        <dgm:presLayoutVars>
          <dgm:chMax val="1"/>
          <dgm:chPref val="1"/>
        </dgm:presLayoutVars>
      </dgm:prSet>
      <dgm:spPr/>
    </dgm:pt>
    <dgm:pt modelId="{05E12845-3996-41C0-AB58-8B1F7BE681AA}" type="pres">
      <dgm:prSet presAssocID="{8B49FDA9-DCE5-4777-869F-DF6813F0E4F3}" presName="sibTrans" presStyleCnt="0"/>
      <dgm:spPr/>
    </dgm:pt>
    <dgm:pt modelId="{D5ED2711-35FC-4155-818F-6C2F4535C310}" type="pres">
      <dgm:prSet presAssocID="{E5E6AC4C-83AD-4F4B-8A11-B2E310B9C714}" presName="compNode" presStyleCnt="0"/>
      <dgm:spPr/>
    </dgm:pt>
    <dgm:pt modelId="{64764A7A-C93B-4C1F-A200-3C97991FC7EB}" type="pres">
      <dgm:prSet presAssocID="{E5E6AC4C-83AD-4F4B-8A11-B2E310B9C714}" presName="iconBgRect" presStyleLbl="bgShp" presStyleIdx="2" presStyleCnt="6"/>
      <dgm:spPr>
        <a:prstGeom prst="round2DiagRect">
          <a:avLst>
            <a:gd name="adj1" fmla="val 29727"/>
            <a:gd name="adj2" fmla="val 0"/>
          </a:avLst>
        </a:prstGeom>
      </dgm:spPr>
    </dgm:pt>
    <dgm:pt modelId="{6D14A6E9-9CF1-44BB-A685-7518A3ED05B5}" type="pres">
      <dgm:prSet presAssocID="{E5E6AC4C-83AD-4F4B-8A11-B2E310B9C71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F2C79B10-A72F-4655-A865-4F9806E1801D}" type="pres">
      <dgm:prSet presAssocID="{E5E6AC4C-83AD-4F4B-8A11-B2E310B9C714}" presName="spaceRect" presStyleCnt="0"/>
      <dgm:spPr/>
    </dgm:pt>
    <dgm:pt modelId="{BFD98DAE-29D5-4EEC-A227-07AB95A9FC2F}" type="pres">
      <dgm:prSet presAssocID="{E5E6AC4C-83AD-4F4B-8A11-B2E310B9C714}" presName="textRect" presStyleLbl="revTx" presStyleIdx="2" presStyleCnt="6">
        <dgm:presLayoutVars>
          <dgm:chMax val="1"/>
          <dgm:chPref val="1"/>
        </dgm:presLayoutVars>
      </dgm:prSet>
      <dgm:spPr/>
    </dgm:pt>
    <dgm:pt modelId="{F580B060-911D-464D-A11B-4A25CA1B4CAE}" type="pres">
      <dgm:prSet presAssocID="{5A74E849-F38A-4EDC-8E7E-21A1622FDD69}" presName="sibTrans" presStyleCnt="0"/>
      <dgm:spPr/>
    </dgm:pt>
    <dgm:pt modelId="{6ED521C8-EB5A-4377-B49B-52F5CFCFB38C}" type="pres">
      <dgm:prSet presAssocID="{E946A686-0DF6-42D0-88C8-88D4A675CF9D}" presName="compNode" presStyleCnt="0"/>
      <dgm:spPr/>
    </dgm:pt>
    <dgm:pt modelId="{48793EBB-CFBF-48EF-ADA0-CD25CB849BEF}" type="pres">
      <dgm:prSet presAssocID="{E946A686-0DF6-42D0-88C8-88D4A675CF9D}" presName="iconBgRect" presStyleLbl="bgShp" presStyleIdx="3" presStyleCnt="6"/>
      <dgm:spPr>
        <a:prstGeom prst="round2DiagRect">
          <a:avLst>
            <a:gd name="adj1" fmla="val 29727"/>
            <a:gd name="adj2" fmla="val 0"/>
          </a:avLst>
        </a:prstGeom>
      </dgm:spPr>
    </dgm:pt>
    <dgm:pt modelId="{226959C9-D124-4AF3-941D-076D9607B09D}" type="pres">
      <dgm:prSet presAssocID="{E946A686-0DF6-42D0-88C8-88D4A675CF9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keleton"/>
        </a:ext>
      </dgm:extLst>
    </dgm:pt>
    <dgm:pt modelId="{EA551615-5204-484E-9B1C-9FCF37AFA468}" type="pres">
      <dgm:prSet presAssocID="{E946A686-0DF6-42D0-88C8-88D4A675CF9D}" presName="spaceRect" presStyleCnt="0"/>
      <dgm:spPr/>
    </dgm:pt>
    <dgm:pt modelId="{80C5DC6B-80BE-4555-9ABD-140C325A3B32}" type="pres">
      <dgm:prSet presAssocID="{E946A686-0DF6-42D0-88C8-88D4A675CF9D}" presName="textRect" presStyleLbl="revTx" presStyleIdx="3" presStyleCnt="6">
        <dgm:presLayoutVars>
          <dgm:chMax val="1"/>
          <dgm:chPref val="1"/>
        </dgm:presLayoutVars>
      </dgm:prSet>
      <dgm:spPr/>
    </dgm:pt>
    <dgm:pt modelId="{426F2A0F-6951-4ADE-84FF-D00838FA13DF}" type="pres">
      <dgm:prSet presAssocID="{BE0197C0-0706-455A-96D3-F3346ADE7492}" presName="sibTrans" presStyleCnt="0"/>
      <dgm:spPr/>
    </dgm:pt>
    <dgm:pt modelId="{23CAC917-7106-4869-9C23-C9E2E7CFA958}" type="pres">
      <dgm:prSet presAssocID="{1DC222C8-E085-4590-AA54-8EDEFCD555A9}" presName="compNode" presStyleCnt="0"/>
      <dgm:spPr/>
    </dgm:pt>
    <dgm:pt modelId="{18FFF583-2FD4-4B1C-9E1F-95D93C5CF5D6}" type="pres">
      <dgm:prSet presAssocID="{1DC222C8-E085-4590-AA54-8EDEFCD555A9}" presName="iconBgRect" presStyleLbl="bgShp" presStyleIdx="4" presStyleCnt="6"/>
      <dgm:spPr>
        <a:prstGeom prst="round2DiagRect">
          <a:avLst>
            <a:gd name="adj1" fmla="val 29727"/>
            <a:gd name="adj2" fmla="val 0"/>
          </a:avLst>
        </a:prstGeom>
      </dgm:spPr>
    </dgm:pt>
    <dgm:pt modelId="{246CC9A7-1523-45E2-9381-9DE271502133}" type="pres">
      <dgm:prSet presAssocID="{1DC222C8-E085-4590-AA54-8EDEFCD555A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d with Gears"/>
        </a:ext>
      </dgm:extLst>
    </dgm:pt>
    <dgm:pt modelId="{9128972C-8A20-41C5-8DCB-CF04D9785B5C}" type="pres">
      <dgm:prSet presAssocID="{1DC222C8-E085-4590-AA54-8EDEFCD555A9}" presName="spaceRect" presStyleCnt="0"/>
      <dgm:spPr/>
    </dgm:pt>
    <dgm:pt modelId="{320A6944-9267-49A4-81A1-A795631C2FD4}" type="pres">
      <dgm:prSet presAssocID="{1DC222C8-E085-4590-AA54-8EDEFCD555A9}" presName="textRect" presStyleLbl="revTx" presStyleIdx="4" presStyleCnt="6">
        <dgm:presLayoutVars>
          <dgm:chMax val="1"/>
          <dgm:chPref val="1"/>
        </dgm:presLayoutVars>
      </dgm:prSet>
      <dgm:spPr/>
    </dgm:pt>
    <dgm:pt modelId="{949524C7-D79C-4015-BE02-A02AF22FD784}" type="pres">
      <dgm:prSet presAssocID="{26233081-4DE0-4488-83B0-B84B46F9532F}" presName="sibTrans" presStyleCnt="0"/>
      <dgm:spPr/>
    </dgm:pt>
    <dgm:pt modelId="{3DB61ADA-568D-452A-9DAD-258399A990C6}" type="pres">
      <dgm:prSet presAssocID="{410F95B5-EE39-48CE-8110-32C346B55257}" presName="compNode" presStyleCnt="0"/>
      <dgm:spPr/>
    </dgm:pt>
    <dgm:pt modelId="{2FCE7915-5315-40AA-8459-956C1C560850}" type="pres">
      <dgm:prSet presAssocID="{410F95B5-EE39-48CE-8110-32C346B55257}" presName="iconBgRect" presStyleLbl="bgShp" presStyleIdx="5" presStyleCnt="6"/>
      <dgm:spPr>
        <a:prstGeom prst="round2DiagRect">
          <a:avLst>
            <a:gd name="adj1" fmla="val 29727"/>
            <a:gd name="adj2" fmla="val 0"/>
          </a:avLst>
        </a:prstGeom>
      </dgm:spPr>
    </dgm:pt>
    <dgm:pt modelId="{128F3BBA-8292-4458-96D8-687FABD02B84}" type="pres">
      <dgm:prSet presAssocID="{410F95B5-EE39-48CE-8110-32C346B5525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Presentation with Checklist"/>
        </a:ext>
      </dgm:extLst>
    </dgm:pt>
    <dgm:pt modelId="{637CB2F5-12A2-4083-A946-2300DFE02A53}" type="pres">
      <dgm:prSet presAssocID="{410F95B5-EE39-48CE-8110-32C346B55257}" presName="spaceRect" presStyleCnt="0"/>
      <dgm:spPr/>
    </dgm:pt>
    <dgm:pt modelId="{38EA1536-C1C5-4205-9B6C-AC1A9DC40764}" type="pres">
      <dgm:prSet presAssocID="{410F95B5-EE39-48CE-8110-32C346B55257}" presName="textRect" presStyleLbl="revTx" presStyleIdx="5" presStyleCnt="6">
        <dgm:presLayoutVars>
          <dgm:chMax val="1"/>
          <dgm:chPref val="1"/>
        </dgm:presLayoutVars>
      </dgm:prSet>
      <dgm:spPr/>
    </dgm:pt>
  </dgm:ptLst>
  <dgm:cxnLst>
    <dgm:cxn modelId="{9222670F-E516-42C6-A5F8-1BBBF32862D8}" srcId="{BDA3D8B5-AD12-4351-8FC9-8C5A81BA3175}" destId="{E5E6AC4C-83AD-4F4B-8A11-B2E310B9C714}" srcOrd="2" destOrd="0" parTransId="{B9E02E9E-0AD8-4CFC-B5DD-DCF0840B00A6}" sibTransId="{5A74E849-F38A-4EDC-8E7E-21A1622FDD69}"/>
    <dgm:cxn modelId="{51E93F29-0F70-4846-90B8-810D422B6C88}" srcId="{BDA3D8B5-AD12-4351-8FC9-8C5A81BA3175}" destId="{410F95B5-EE39-48CE-8110-32C346B55257}" srcOrd="5" destOrd="0" parTransId="{525D5402-29E5-418F-BDC5-C1AA9C1207B7}" sibTransId="{5A704ED0-5A13-4BD9-AEA8-88207CA27932}"/>
    <dgm:cxn modelId="{48B4302A-BEE6-4437-AC70-DF6A358A7B6E}" srcId="{BDA3D8B5-AD12-4351-8FC9-8C5A81BA3175}" destId="{1DC222C8-E085-4590-AA54-8EDEFCD555A9}" srcOrd="4" destOrd="0" parTransId="{BF377B3E-98D4-4F6B-81BD-8FE5C44C5BC6}" sibTransId="{26233081-4DE0-4488-83B0-B84B46F9532F}"/>
    <dgm:cxn modelId="{FB7DE56E-7C81-402A-82E1-DE3F9C8FD9CD}" type="presOf" srcId="{04899973-022C-49DA-AB09-1E95E60FED77}" destId="{F0B33735-7213-4DA8-9ADB-8900E7679239}" srcOrd="0" destOrd="0" presId="urn:microsoft.com/office/officeart/2018/5/layout/IconLeafLabelList"/>
    <dgm:cxn modelId="{CFE1AC99-65C7-410C-A025-9285FEBF24C8}" srcId="{BDA3D8B5-AD12-4351-8FC9-8C5A81BA3175}" destId="{10EA7FA5-E324-4D8D-8355-57A13FB4A818}" srcOrd="1" destOrd="0" parTransId="{CD8228EB-1D9C-4CD8-B406-1158F41EB2EF}" sibTransId="{8B49FDA9-DCE5-4777-869F-DF6813F0E4F3}"/>
    <dgm:cxn modelId="{C850E69F-4350-4E26-BDCF-2959EB97BB79}" type="presOf" srcId="{1DC222C8-E085-4590-AA54-8EDEFCD555A9}" destId="{320A6944-9267-49A4-81A1-A795631C2FD4}" srcOrd="0" destOrd="0" presId="urn:microsoft.com/office/officeart/2018/5/layout/IconLeafLabelList"/>
    <dgm:cxn modelId="{26039DA4-7F65-4872-8685-70C45765BEFD}" srcId="{BDA3D8B5-AD12-4351-8FC9-8C5A81BA3175}" destId="{04899973-022C-49DA-AB09-1E95E60FED77}" srcOrd="0" destOrd="0" parTransId="{234FA1D5-5A39-4FEB-97CB-05EEDC1CA3F7}" sibTransId="{0BB638CB-5402-4FAD-BF4F-F57571360D5E}"/>
    <dgm:cxn modelId="{8696F5AA-911C-4AB7-A7C2-2FC7BB17ABA0}" type="presOf" srcId="{BDA3D8B5-AD12-4351-8FC9-8C5A81BA3175}" destId="{4BEB3E3A-7D8D-45BE-83DA-B0CF2D8EC38E}" srcOrd="0" destOrd="0" presId="urn:microsoft.com/office/officeart/2018/5/layout/IconLeafLabelList"/>
    <dgm:cxn modelId="{4CC45FD5-5B60-4E82-A31B-2B5FE4CAAD7A}" srcId="{BDA3D8B5-AD12-4351-8FC9-8C5A81BA3175}" destId="{E946A686-0DF6-42D0-88C8-88D4A675CF9D}" srcOrd="3" destOrd="0" parTransId="{CE64CD78-71F3-4EFD-9AF1-128824B9231D}" sibTransId="{BE0197C0-0706-455A-96D3-F3346ADE7492}"/>
    <dgm:cxn modelId="{BC31D4D7-0EBC-4C50-9642-59B3673C91B0}" type="presOf" srcId="{E5E6AC4C-83AD-4F4B-8A11-B2E310B9C714}" destId="{BFD98DAE-29D5-4EEC-A227-07AB95A9FC2F}" srcOrd="0" destOrd="0" presId="urn:microsoft.com/office/officeart/2018/5/layout/IconLeafLabelList"/>
    <dgm:cxn modelId="{CD0452DC-2AA9-4B57-B8F6-A8026C178207}" type="presOf" srcId="{10EA7FA5-E324-4D8D-8355-57A13FB4A818}" destId="{D7AF93EC-8341-42D8-A1A1-3F10E44214BC}" srcOrd="0" destOrd="0" presId="urn:microsoft.com/office/officeart/2018/5/layout/IconLeafLabelList"/>
    <dgm:cxn modelId="{152BE2DF-354A-470E-ABC3-D0E1F44B6583}" type="presOf" srcId="{E946A686-0DF6-42D0-88C8-88D4A675CF9D}" destId="{80C5DC6B-80BE-4555-9ABD-140C325A3B32}" srcOrd="0" destOrd="0" presId="urn:microsoft.com/office/officeart/2018/5/layout/IconLeafLabelList"/>
    <dgm:cxn modelId="{0DBE97ED-535E-4F40-AC8B-EFEB589BAFAD}" type="presOf" srcId="{410F95B5-EE39-48CE-8110-32C346B55257}" destId="{38EA1536-C1C5-4205-9B6C-AC1A9DC40764}" srcOrd="0" destOrd="0" presId="urn:microsoft.com/office/officeart/2018/5/layout/IconLeafLabelList"/>
    <dgm:cxn modelId="{DB3E99AF-792D-42B0-86FB-3DE724FDAED1}" type="presParOf" srcId="{4BEB3E3A-7D8D-45BE-83DA-B0CF2D8EC38E}" destId="{3583F698-3D3B-452B-992B-80578BCD658C}" srcOrd="0" destOrd="0" presId="urn:microsoft.com/office/officeart/2018/5/layout/IconLeafLabelList"/>
    <dgm:cxn modelId="{2BF51F0F-2B09-4A16-9F3C-DA04354709D2}" type="presParOf" srcId="{3583F698-3D3B-452B-992B-80578BCD658C}" destId="{856B4790-CCD9-4A7F-B74B-7AAF30EAD6DC}" srcOrd="0" destOrd="0" presId="urn:microsoft.com/office/officeart/2018/5/layout/IconLeafLabelList"/>
    <dgm:cxn modelId="{4B336870-B7CA-4B4E-A760-BF5D07572EE4}" type="presParOf" srcId="{3583F698-3D3B-452B-992B-80578BCD658C}" destId="{DCBC189A-6979-4A5F-8F2F-463860E81EC8}" srcOrd="1" destOrd="0" presId="urn:microsoft.com/office/officeart/2018/5/layout/IconLeafLabelList"/>
    <dgm:cxn modelId="{9866543F-99CD-41A2-BC44-FB7396882914}" type="presParOf" srcId="{3583F698-3D3B-452B-992B-80578BCD658C}" destId="{441EE3C8-1D22-4C3A-812E-F5B2F4A413E5}" srcOrd="2" destOrd="0" presId="urn:microsoft.com/office/officeart/2018/5/layout/IconLeafLabelList"/>
    <dgm:cxn modelId="{182AFFB2-7FFD-452F-9545-A30D8F2A24E1}" type="presParOf" srcId="{3583F698-3D3B-452B-992B-80578BCD658C}" destId="{F0B33735-7213-4DA8-9ADB-8900E7679239}" srcOrd="3" destOrd="0" presId="urn:microsoft.com/office/officeart/2018/5/layout/IconLeafLabelList"/>
    <dgm:cxn modelId="{1FF1B8B4-0714-493B-A90E-66ADEE57CF2B}" type="presParOf" srcId="{4BEB3E3A-7D8D-45BE-83DA-B0CF2D8EC38E}" destId="{63040015-C9F2-40E2-9B48-5EC03147039F}" srcOrd="1" destOrd="0" presId="urn:microsoft.com/office/officeart/2018/5/layout/IconLeafLabelList"/>
    <dgm:cxn modelId="{331FEB59-3B1E-4711-BD4B-85D4580086FD}" type="presParOf" srcId="{4BEB3E3A-7D8D-45BE-83DA-B0CF2D8EC38E}" destId="{E6CB5042-1C97-4060-A463-95D0E05688D1}" srcOrd="2" destOrd="0" presId="urn:microsoft.com/office/officeart/2018/5/layout/IconLeafLabelList"/>
    <dgm:cxn modelId="{FAEFA6F3-F591-4657-9164-42BFD1C86996}" type="presParOf" srcId="{E6CB5042-1C97-4060-A463-95D0E05688D1}" destId="{7AD686A3-6275-4A16-97F2-70E3FD282802}" srcOrd="0" destOrd="0" presId="urn:microsoft.com/office/officeart/2018/5/layout/IconLeafLabelList"/>
    <dgm:cxn modelId="{5A28DB64-0154-4E09-A119-B8A33205E2D3}" type="presParOf" srcId="{E6CB5042-1C97-4060-A463-95D0E05688D1}" destId="{4E527E7A-1974-4FC7-A267-7B90EBA1D605}" srcOrd="1" destOrd="0" presId="urn:microsoft.com/office/officeart/2018/5/layout/IconLeafLabelList"/>
    <dgm:cxn modelId="{5BD17880-F51D-44C0-B325-7D97883D2FCA}" type="presParOf" srcId="{E6CB5042-1C97-4060-A463-95D0E05688D1}" destId="{CE2CD5E7-89B1-4AA2-A895-0C009039323F}" srcOrd="2" destOrd="0" presId="urn:microsoft.com/office/officeart/2018/5/layout/IconLeafLabelList"/>
    <dgm:cxn modelId="{68D5A722-8037-4F18-A46A-C512913B977F}" type="presParOf" srcId="{E6CB5042-1C97-4060-A463-95D0E05688D1}" destId="{D7AF93EC-8341-42D8-A1A1-3F10E44214BC}" srcOrd="3" destOrd="0" presId="urn:microsoft.com/office/officeart/2018/5/layout/IconLeafLabelList"/>
    <dgm:cxn modelId="{84508D73-A785-428A-8BBC-E4B57C4EADE3}" type="presParOf" srcId="{4BEB3E3A-7D8D-45BE-83DA-B0CF2D8EC38E}" destId="{05E12845-3996-41C0-AB58-8B1F7BE681AA}" srcOrd="3" destOrd="0" presId="urn:microsoft.com/office/officeart/2018/5/layout/IconLeafLabelList"/>
    <dgm:cxn modelId="{D15E0E96-D01D-45A2-B1E8-2EBCC7F611C7}" type="presParOf" srcId="{4BEB3E3A-7D8D-45BE-83DA-B0CF2D8EC38E}" destId="{D5ED2711-35FC-4155-818F-6C2F4535C310}" srcOrd="4" destOrd="0" presId="urn:microsoft.com/office/officeart/2018/5/layout/IconLeafLabelList"/>
    <dgm:cxn modelId="{4339E7F4-8376-462D-8408-4F215D36120B}" type="presParOf" srcId="{D5ED2711-35FC-4155-818F-6C2F4535C310}" destId="{64764A7A-C93B-4C1F-A200-3C97991FC7EB}" srcOrd="0" destOrd="0" presId="urn:microsoft.com/office/officeart/2018/5/layout/IconLeafLabelList"/>
    <dgm:cxn modelId="{2EED0326-CCBA-44BC-A271-079831F6A5F0}" type="presParOf" srcId="{D5ED2711-35FC-4155-818F-6C2F4535C310}" destId="{6D14A6E9-9CF1-44BB-A685-7518A3ED05B5}" srcOrd="1" destOrd="0" presId="urn:microsoft.com/office/officeart/2018/5/layout/IconLeafLabelList"/>
    <dgm:cxn modelId="{F1656528-ABA7-4848-BE4C-4D3201F4E2F7}" type="presParOf" srcId="{D5ED2711-35FC-4155-818F-6C2F4535C310}" destId="{F2C79B10-A72F-4655-A865-4F9806E1801D}" srcOrd="2" destOrd="0" presId="urn:microsoft.com/office/officeart/2018/5/layout/IconLeafLabelList"/>
    <dgm:cxn modelId="{E984D392-A32F-4A8A-B7F6-553097BBE6E2}" type="presParOf" srcId="{D5ED2711-35FC-4155-818F-6C2F4535C310}" destId="{BFD98DAE-29D5-4EEC-A227-07AB95A9FC2F}" srcOrd="3" destOrd="0" presId="urn:microsoft.com/office/officeart/2018/5/layout/IconLeafLabelList"/>
    <dgm:cxn modelId="{740E6AD1-7383-4938-8BAF-77FFA1A0D6EA}" type="presParOf" srcId="{4BEB3E3A-7D8D-45BE-83DA-B0CF2D8EC38E}" destId="{F580B060-911D-464D-A11B-4A25CA1B4CAE}" srcOrd="5" destOrd="0" presId="urn:microsoft.com/office/officeart/2018/5/layout/IconLeafLabelList"/>
    <dgm:cxn modelId="{EAA8EE32-101B-4960-BE3F-1B42C2227F5A}" type="presParOf" srcId="{4BEB3E3A-7D8D-45BE-83DA-B0CF2D8EC38E}" destId="{6ED521C8-EB5A-4377-B49B-52F5CFCFB38C}" srcOrd="6" destOrd="0" presId="urn:microsoft.com/office/officeart/2018/5/layout/IconLeafLabelList"/>
    <dgm:cxn modelId="{C5F99F1E-EEF7-4045-A087-F9E86B18DEB0}" type="presParOf" srcId="{6ED521C8-EB5A-4377-B49B-52F5CFCFB38C}" destId="{48793EBB-CFBF-48EF-ADA0-CD25CB849BEF}" srcOrd="0" destOrd="0" presId="urn:microsoft.com/office/officeart/2018/5/layout/IconLeafLabelList"/>
    <dgm:cxn modelId="{7A4A38E5-E194-4281-99A4-40174037DA3D}" type="presParOf" srcId="{6ED521C8-EB5A-4377-B49B-52F5CFCFB38C}" destId="{226959C9-D124-4AF3-941D-076D9607B09D}" srcOrd="1" destOrd="0" presId="urn:microsoft.com/office/officeart/2018/5/layout/IconLeafLabelList"/>
    <dgm:cxn modelId="{E6B11C74-E8A2-4FD2-A093-F90E39893E8E}" type="presParOf" srcId="{6ED521C8-EB5A-4377-B49B-52F5CFCFB38C}" destId="{EA551615-5204-484E-9B1C-9FCF37AFA468}" srcOrd="2" destOrd="0" presId="urn:microsoft.com/office/officeart/2018/5/layout/IconLeafLabelList"/>
    <dgm:cxn modelId="{0541CC3A-DF3A-4008-9C20-358078942BB2}" type="presParOf" srcId="{6ED521C8-EB5A-4377-B49B-52F5CFCFB38C}" destId="{80C5DC6B-80BE-4555-9ABD-140C325A3B32}" srcOrd="3" destOrd="0" presId="urn:microsoft.com/office/officeart/2018/5/layout/IconLeafLabelList"/>
    <dgm:cxn modelId="{2BF40FDE-9638-445D-9879-04BB9F34360F}" type="presParOf" srcId="{4BEB3E3A-7D8D-45BE-83DA-B0CF2D8EC38E}" destId="{426F2A0F-6951-4ADE-84FF-D00838FA13DF}" srcOrd="7" destOrd="0" presId="urn:microsoft.com/office/officeart/2018/5/layout/IconLeafLabelList"/>
    <dgm:cxn modelId="{2F04261B-DCE8-4E8B-AA16-CB09035C114C}" type="presParOf" srcId="{4BEB3E3A-7D8D-45BE-83DA-B0CF2D8EC38E}" destId="{23CAC917-7106-4869-9C23-C9E2E7CFA958}" srcOrd="8" destOrd="0" presId="urn:microsoft.com/office/officeart/2018/5/layout/IconLeafLabelList"/>
    <dgm:cxn modelId="{F02212BC-93DA-48E5-AFB7-2FA79FCAEF5E}" type="presParOf" srcId="{23CAC917-7106-4869-9C23-C9E2E7CFA958}" destId="{18FFF583-2FD4-4B1C-9E1F-95D93C5CF5D6}" srcOrd="0" destOrd="0" presId="urn:microsoft.com/office/officeart/2018/5/layout/IconLeafLabelList"/>
    <dgm:cxn modelId="{F29C6E0F-35E5-4520-99FD-4A692E6442ED}" type="presParOf" srcId="{23CAC917-7106-4869-9C23-C9E2E7CFA958}" destId="{246CC9A7-1523-45E2-9381-9DE271502133}" srcOrd="1" destOrd="0" presId="urn:microsoft.com/office/officeart/2018/5/layout/IconLeafLabelList"/>
    <dgm:cxn modelId="{24F66931-B87D-4DCC-80DC-683DC4A3DFB8}" type="presParOf" srcId="{23CAC917-7106-4869-9C23-C9E2E7CFA958}" destId="{9128972C-8A20-41C5-8DCB-CF04D9785B5C}" srcOrd="2" destOrd="0" presId="urn:microsoft.com/office/officeart/2018/5/layout/IconLeafLabelList"/>
    <dgm:cxn modelId="{B8F6C9CC-0210-4358-AF5E-8B960A699B8C}" type="presParOf" srcId="{23CAC917-7106-4869-9C23-C9E2E7CFA958}" destId="{320A6944-9267-49A4-81A1-A795631C2FD4}" srcOrd="3" destOrd="0" presId="urn:microsoft.com/office/officeart/2018/5/layout/IconLeafLabelList"/>
    <dgm:cxn modelId="{63B26EC6-E1FC-4AB4-9F37-8506B50C878D}" type="presParOf" srcId="{4BEB3E3A-7D8D-45BE-83DA-B0CF2D8EC38E}" destId="{949524C7-D79C-4015-BE02-A02AF22FD784}" srcOrd="9" destOrd="0" presId="urn:microsoft.com/office/officeart/2018/5/layout/IconLeafLabelList"/>
    <dgm:cxn modelId="{BB01E476-E22B-4461-9C0A-5A21A4FDA8FE}" type="presParOf" srcId="{4BEB3E3A-7D8D-45BE-83DA-B0CF2D8EC38E}" destId="{3DB61ADA-568D-452A-9DAD-258399A990C6}" srcOrd="10" destOrd="0" presId="urn:microsoft.com/office/officeart/2018/5/layout/IconLeafLabelList"/>
    <dgm:cxn modelId="{B4024722-2CC8-4633-A30D-9C102926BBF1}" type="presParOf" srcId="{3DB61ADA-568D-452A-9DAD-258399A990C6}" destId="{2FCE7915-5315-40AA-8459-956C1C560850}" srcOrd="0" destOrd="0" presId="urn:microsoft.com/office/officeart/2018/5/layout/IconLeafLabelList"/>
    <dgm:cxn modelId="{BFB55183-C8B0-4CE0-BC79-77BD10D51EAB}" type="presParOf" srcId="{3DB61ADA-568D-452A-9DAD-258399A990C6}" destId="{128F3BBA-8292-4458-96D8-687FABD02B84}" srcOrd="1" destOrd="0" presId="urn:microsoft.com/office/officeart/2018/5/layout/IconLeafLabelList"/>
    <dgm:cxn modelId="{EBEF8CEC-F877-4F89-AED3-14D51F5BD3AF}" type="presParOf" srcId="{3DB61ADA-568D-452A-9DAD-258399A990C6}" destId="{637CB2F5-12A2-4083-A946-2300DFE02A53}" srcOrd="2" destOrd="0" presId="urn:microsoft.com/office/officeart/2018/5/layout/IconLeafLabelList"/>
    <dgm:cxn modelId="{317BE1B9-E0E7-4888-835E-CBF25E31C10E}" type="presParOf" srcId="{3DB61ADA-568D-452A-9DAD-258399A990C6}" destId="{38EA1536-C1C5-4205-9B6C-AC1A9DC40764}"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B4790-CCD9-4A7F-B74B-7AAF30EAD6DC}">
      <dsp:nvSpPr>
        <dsp:cNvPr id="0" name=""/>
        <dsp:cNvSpPr/>
      </dsp:nvSpPr>
      <dsp:spPr>
        <a:xfrm>
          <a:off x="587645" y="161506"/>
          <a:ext cx="1196795" cy="119679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BC189A-6979-4A5F-8F2F-463860E81EC8}">
      <dsp:nvSpPr>
        <dsp:cNvPr id="0" name=""/>
        <dsp:cNvSpPr/>
      </dsp:nvSpPr>
      <dsp:spPr>
        <a:xfrm>
          <a:off x="842700" y="416561"/>
          <a:ext cx="686685" cy="6866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B33735-7213-4DA8-9ADB-8900E7679239}">
      <dsp:nvSpPr>
        <dsp:cNvPr id="0" name=""/>
        <dsp:cNvSpPr/>
      </dsp:nvSpPr>
      <dsp:spPr>
        <a:xfrm>
          <a:off x="205063" y="1731073"/>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a:t>How long has the distress or dysfunction been going on?</a:t>
          </a:r>
          <a:endParaRPr lang="en-US" sz="1600" kern="1200" dirty="0"/>
        </a:p>
      </dsp:txBody>
      <dsp:txXfrm>
        <a:off x="205063" y="1731073"/>
        <a:ext cx="1961959" cy="1241894"/>
      </dsp:txXfrm>
    </dsp:sp>
    <dsp:sp modelId="{7AD686A3-6275-4A16-97F2-70E3FD282802}">
      <dsp:nvSpPr>
        <dsp:cNvPr id="0" name=""/>
        <dsp:cNvSpPr/>
      </dsp:nvSpPr>
      <dsp:spPr>
        <a:xfrm>
          <a:off x="2892947" y="161506"/>
          <a:ext cx="1196795" cy="119679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527E7A-1974-4FC7-A267-7B90EBA1D605}">
      <dsp:nvSpPr>
        <dsp:cNvPr id="0" name=""/>
        <dsp:cNvSpPr/>
      </dsp:nvSpPr>
      <dsp:spPr>
        <a:xfrm>
          <a:off x="3148002" y="416561"/>
          <a:ext cx="686685" cy="6866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AF93EC-8341-42D8-A1A1-3F10E44214BC}">
      <dsp:nvSpPr>
        <dsp:cNvPr id="0" name=""/>
        <dsp:cNvSpPr/>
      </dsp:nvSpPr>
      <dsp:spPr>
        <a:xfrm>
          <a:off x="2510365" y="1731073"/>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a:t>How extreme are the client’s thoughts, feelings and behaviours?</a:t>
          </a:r>
          <a:endParaRPr lang="en-US" sz="1600" kern="1200" dirty="0"/>
        </a:p>
      </dsp:txBody>
      <dsp:txXfrm>
        <a:off x="2510365" y="1731073"/>
        <a:ext cx="1961959" cy="1241894"/>
      </dsp:txXfrm>
    </dsp:sp>
    <dsp:sp modelId="{64764A7A-C93B-4C1F-A200-3C97991FC7EB}">
      <dsp:nvSpPr>
        <dsp:cNvPr id="0" name=""/>
        <dsp:cNvSpPr/>
      </dsp:nvSpPr>
      <dsp:spPr>
        <a:xfrm>
          <a:off x="5198249" y="161506"/>
          <a:ext cx="1196795" cy="119679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14A6E9-9CF1-44BB-A685-7518A3ED05B5}">
      <dsp:nvSpPr>
        <dsp:cNvPr id="0" name=""/>
        <dsp:cNvSpPr/>
      </dsp:nvSpPr>
      <dsp:spPr>
        <a:xfrm>
          <a:off x="5453304" y="416561"/>
          <a:ext cx="686685" cy="6866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FD98DAE-29D5-4EEC-A227-07AB95A9FC2F}">
      <dsp:nvSpPr>
        <dsp:cNvPr id="0" name=""/>
        <dsp:cNvSpPr/>
      </dsp:nvSpPr>
      <dsp:spPr>
        <a:xfrm>
          <a:off x="4815667" y="1731073"/>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a:t>How pervasive are the issues?</a:t>
          </a:r>
          <a:endParaRPr lang="en-US" sz="1600" kern="1200" dirty="0"/>
        </a:p>
      </dsp:txBody>
      <dsp:txXfrm>
        <a:off x="4815667" y="1731073"/>
        <a:ext cx="1961959" cy="1241894"/>
      </dsp:txXfrm>
    </dsp:sp>
    <dsp:sp modelId="{48793EBB-CFBF-48EF-ADA0-CD25CB849BEF}">
      <dsp:nvSpPr>
        <dsp:cNvPr id="0" name=""/>
        <dsp:cNvSpPr/>
      </dsp:nvSpPr>
      <dsp:spPr>
        <a:xfrm>
          <a:off x="587645" y="3463457"/>
          <a:ext cx="1196795" cy="1196795"/>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6959C9-D124-4AF3-941D-076D9607B09D}">
      <dsp:nvSpPr>
        <dsp:cNvPr id="0" name=""/>
        <dsp:cNvSpPr/>
      </dsp:nvSpPr>
      <dsp:spPr>
        <a:xfrm>
          <a:off x="842700" y="3718512"/>
          <a:ext cx="686685" cy="6866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C5DC6B-80BE-4555-9ABD-140C325A3B32}">
      <dsp:nvSpPr>
        <dsp:cNvPr id="0" name=""/>
        <dsp:cNvSpPr/>
      </dsp:nvSpPr>
      <dsp:spPr>
        <a:xfrm>
          <a:off x="205063" y="5033025"/>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a:t>How defensive is the person?</a:t>
          </a:r>
          <a:endParaRPr lang="en-US" sz="1600" kern="1200" dirty="0"/>
        </a:p>
      </dsp:txBody>
      <dsp:txXfrm>
        <a:off x="205063" y="5033025"/>
        <a:ext cx="1961959" cy="1241894"/>
      </dsp:txXfrm>
    </dsp:sp>
    <dsp:sp modelId="{18FFF583-2FD4-4B1C-9E1F-95D93C5CF5D6}">
      <dsp:nvSpPr>
        <dsp:cNvPr id="0" name=""/>
        <dsp:cNvSpPr/>
      </dsp:nvSpPr>
      <dsp:spPr>
        <a:xfrm>
          <a:off x="2892947" y="3463457"/>
          <a:ext cx="1196795" cy="1196795"/>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6CC9A7-1523-45E2-9381-9DE271502133}">
      <dsp:nvSpPr>
        <dsp:cNvPr id="0" name=""/>
        <dsp:cNvSpPr/>
      </dsp:nvSpPr>
      <dsp:spPr>
        <a:xfrm>
          <a:off x="3148002" y="3718512"/>
          <a:ext cx="686685" cy="68668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0A6944-9267-49A4-81A1-A795631C2FD4}">
      <dsp:nvSpPr>
        <dsp:cNvPr id="0" name=""/>
        <dsp:cNvSpPr/>
      </dsp:nvSpPr>
      <dsp:spPr>
        <a:xfrm>
          <a:off x="2510365" y="5033025"/>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How resistant to change are the dysfunctional thoughts, feelings and behaviours?</a:t>
          </a:r>
          <a:endParaRPr lang="en-US" sz="1600" kern="1200" dirty="0"/>
        </a:p>
      </dsp:txBody>
      <dsp:txXfrm>
        <a:off x="2510365" y="5033025"/>
        <a:ext cx="1961959" cy="1241894"/>
      </dsp:txXfrm>
    </dsp:sp>
    <dsp:sp modelId="{2FCE7915-5315-40AA-8459-956C1C560850}">
      <dsp:nvSpPr>
        <dsp:cNvPr id="0" name=""/>
        <dsp:cNvSpPr/>
      </dsp:nvSpPr>
      <dsp:spPr>
        <a:xfrm>
          <a:off x="5198249" y="3463457"/>
          <a:ext cx="1196795" cy="119679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8F3BBA-8292-4458-96D8-687FABD02B84}">
      <dsp:nvSpPr>
        <dsp:cNvPr id="0" name=""/>
        <dsp:cNvSpPr/>
      </dsp:nvSpPr>
      <dsp:spPr>
        <a:xfrm>
          <a:off x="5453304" y="3718512"/>
          <a:ext cx="686685" cy="68668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EA1536-C1C5-4205-9B6C-AC1A9DC40764}">
      <dsp:nvSpPr>
        <dsp:cNvPr id="0" name=""/>
        <dsp:cNvSpPr/>
      </dsp:nvSpPr>
      <dsp:spPr>
        <a:xfrm>
          <a:off x="4815667" y="5033025"/>
          <a:ext cx="1961959" cy="1241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Source: Cavanagh &amp; Buckley 2014</a:t>
          </a:r>
          <a:endParaRPr lang="en-US" sz="1600" kern="1200" dirty="0"/>
        </a:p>
      </dsp:txBody>
      <dsp:txXfrm>
        <a:off x="4815667" y="5033025"/>
        <a:ext cx="1961959" cy="1241894"/>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575ACC-0D7B-4889-A4CE-0E85753C89B4}" type="datetimeFigureOut">
              <a:rPr lang="en-GB" smtClean="0"/>
              <a:t>25/11/2019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7A3C40-79F9-4C37-A448-30A1752455AD}" type="slidenum">
              <a:rPr lang="en-GB" smtClean="0"/>
              <a:t>‹#›</a:t>
            </a:fld>
            <a:endParaRPr lang="en-GB"/>
          </a:p>
        </p:txBody>
      </p:sp>
    </p:spTree>
    <p:extLst>
      <p:ext uri="{BB962C8B-B14F-4D97-AF65-F5344CB8AC3E}">
        <p14:creationId xmlns:p14="http://schemas.microsoft.com/office/powerpoint/2010/main" val="2386361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7A3C40-79F9-4C37-A448-30A1752455AD}" type="slidenum">
              <a:rPr lang="en-GB" smtClean="0"/>
              <a:t>10</a:t>
            </a:fld>
            <a:endParaRPr lang="en-GB"/>
          </a:p>
        </p:txBody>
      </p:sp>
    </p:spTree>
    <p:extLst>
      <p:ext uri="{BB962C8B-B14F-4D97-AF65-F5344CB8AC3E}">
        <p14:creationId xmlns:p14="http://schemas.microsoft.com/office/powerpoint/2010/main" val="206448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7F2C53FF-0684-492A-B0A5-35BED7B9E50B}"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803364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2C53FF-0684-492A-B0A5-35BED7B9E50B}"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415607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2C53FF-0684-492A-B0A5-35BED7B9E50B}"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28621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F2C53FF-0684-492A-B0A5-35BED7B9E50B}"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45140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F2C53FF-0684-492A-B0A5-35BED7B9E50B}"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75410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7F2C53FF-0684-492A-B0A5-35BED7B9E50B}"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850685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7F2C53FF-0684-492A-B0A5-35BED7B9E50B}" type="datetimeFigureOut">
              <a:rPr lang="en-GB" smtClean="0"/>
              <a:t>25/11/2019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332091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7F2C53FF-0684-492A-B0A5-35BED7B9E50B}" type="datetimeFigureOut">
              <a:rPr lang="en-GB" smtClean="0"/>
              <a:t>25/11/2019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85615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C53FF-0684-492A-B0A5-35BED7B9E50B}" type="datetimeFigureOut">
              <a:rPr lang="en-GB" smtClean="0"/>
              <a:t>25/11/2019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353001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F2C53FF-0684-492A-B0A5-35BED7B9E50B}"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46029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F2C53FF-0684-492A-B0A5-35BED7B9E50B}"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EC45F8-7B60-4FC2-B4BE-73FBA0C27893}" type="slidenum">
              <a:rPr lang="en-GB" smtClean="0"/>
              <a:t>‹#›</a:t>
            </a:fld>
            <a:endParaRPr lang="en-GB"/>
          </a:p>
        </p:txBody>
      </p:sp>
    </p:spTree>
    <p:extLst>
      <p:ext uri="{BB962C8B-B14F-4D97-AF65-F5344CB8AC3E}">
        <p14:creationId xmlns:p14="http://schemas.microsoft.com/office/powerpoint/2010/main" val="250238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53FF-0684-492A-B0A5-35BED7B9E50B}" type="datetimeFigureOut">
              <a:rPr lang="en-GB" smtClean="0"/>
              <a:t>25/11/2019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C45F8-7B60-4FC2-B4BE-73FBA0C27893}" type="slidenum">
              <a:rPr lang="en-GB" smtClean="0"/>
              <a:t>‹#›</a:t>
            </a:fld>
            <a:endParaRPr lang="en-GB"/>
          </a:p>
        </p:txBody>
      </p:sp>
    </p:spTree>
    <p:extLst>
      <p:ext uri="{BB962C8B-B14F-4D97-AF65-F5344CB8AC3E}">
        <p14:creationId xmlns:p14="http://schemas.microsoft.com/office/powerpoint/2010/main" val="99248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15"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7"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2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Subtitle 2">
            <a:extLst>
              <a:ext uri="{FF2B5EF4-FFF2-40B4-BE49-F238E27FC236}">
                <a16:creationId xmlns:a16="http://schemas.microsoft.com/office/drawing/2014/main" id="{64CDA88D-35C4-44C4-8ED9-C5E4AABA42A1}"/>
              </a:ext>
            </a:extLst>
          </p:cNvPr>
          <p:cNvSpPr>
            <a:spLocks noGrp="1"/>
          </p:cNvSpPr>
          <p:nvPr>
            <p:ph type="subTitle" idx="1"/>
          </p:nvPr>
        </p:nvSpPr>
        <p:spPr>
          <a:xfrm>
            <a:off x="1524000" y="4495800"/>
            <a:ext cx="9144000" cy="762000"/>
          </a:xfrm>
        </p:spPr>
        <p:txBody>
          <a:bodyPr vert="horz" lIns="91440" tIns="45720" rIns="91440" bIns="45720" rtlCol="0" anchor="t">
            <a:normAutofit/>
          </a:bodyPr>
          <a:lstStyle/>
          <a:p>
            <a:r>
              <a:rPr lang="en-GB" sz="1800" b="1" dirty="0"/>
              <a:t>YSJ Mentor Leadership Programme</a:t>
            </a:r>
            <a:endParaRPr lang="en-US" sz="1800" b="1" dirty="0">
              <a:cs typeface="Calibri"/>
            </a:endParaRPr>
          </a:p>
          <a:p>
            <a:r>
              <a:rPr lang="en-GB" sz="1800" b="1"/>
              <a:t>Day 2, November 22nd</a:t>
            </a:r>
            <a:r>
              <a:rPr lang="en-GB" sz="1800" b="1" dirty="0"/>
              <a:t> 2019</a:t>
            </a:r>
            <a:endParaRPr lang="en-GB" sz="1800" b="1" dirty="0">
              <a:cs typeface="Calibri"/>
            </a:endParaRPr>
          </a:p>
        </p:txBody>
      </p:sp>
      <p:sp>
        <p:nvSpPr>
          <p:cNvPr id="27"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2B5C793-E1F5-4021-9E40-E1DFB631EBAA}"/>
              </a:ext>
            </a:extLst>
          </p:cNvPr>
          <p:cNvSpPr>
            <a:spLocks noGrp="1"/>
          </p:cNvSpPr>
          <p:nvPr>
            <p:ph type="ctrTitle"/>
          </p:nvPr>
        </p:nvSpPr>
        <p:spPr>
          <a:xfrm>
            <a:off x="867508" y="2776538"/>
            <a:ext cx="9800492" cy="1381188"/>
          </a:xfrm>
        </p:spPr>
        <p:txBody>
          <a:bodyPr anchor="ctr">
            <a:normAutofit/>
          </a:bodyPr>
          <a:lstStyle/>
          <a:p>
            <a:r>
              <a:rPr lang="en-GB" sz="3600" b="1" dirty="0">
                <a:solidFill>
                  <a:schemeClr val="bg2"/>
                </a:solidFill>
              </a:rPr>
              <a:t>Recognising and addressing mental health problems</a:t>
            </a:r>
            <a:endParaRPr lang="en-GB" sz="3600" b="1" dirty="0">
              <a:solidFill>
                <a:schemeClr val="bg2"/>
              </a:solidFill>
              <a:cs typeface="Calibri Light"/>
            </a:endParaRPr>
          </a:p>
        </p:txBody>
      </p:sp>
    </p:spTree>
    <p:extLst>
      <p:ext uri="{BB962C8B-B14F-4D97-AF65-F5344CB8AC3E}">
        <p14:creationId xmlns:p14="http://schemas.microsoft.com/office/powerpoint/2010/main" val="14516213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cxnSp>
        <p:nvCxnSpPr>
          <p:cNvPr id="6" name="Straight Arrow Connector 5">
            <a:extLst>
              <a:ext uri="{FF2B5EF4-FFF2-40B4-BE49-F238E27FC236}">
                <a16:creationId xmlns:a16="http://schemas.microsoft.com/office/drawing/2014/main" id="{DBD88EBC-2530-40C2-B0FA-F2182F2BBDB5}"/>
              </a:ext>
            </a:extLst>
          </p:cNvPr>
          <p:cNvCxnSpPr>
            <a:cxnSpLocks/>
          </p:cNvCxnSpPr>
          <p:nvPr/>
        </p:nvCxnSpPr>
        <p:spPr>
          <a:xfrm flipV="1">
            <a:off x="1504507" y="1403497"/>
            <a:ext cx="0" cy="403505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C5BF221-7A8A-4E43-A6B6-9768FF33DBAA}"/>
              </a:ext>
            </a:extLst>
          </p:cNvPr>
          <p:cNvCxnSpPr>
            <a:cxnSpLocks/>
          </p:cNvCxnSpPr>
          <p:nvPr/>
        </p:nvCxnSpPr>
        <p:spPr>
          <a:xfrm>
            <a:off x="1504507" y="5411399"/>
            <a:ext cx="951613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718705A5-4DAF-4A2C-A0EB-819E29AE79C7}"/>
              </a:ext>
            </a:extLst>
          </p:cNvPr>
          <p:cNvSpPr/>
          <p:nvPr/>
        </p:nvSpPr>
        <p:spPr>
          <a:xfrm>
            <a:off x="1504507" y="2896359"/>
            <a:ext cx="9290581" cy="2240366"/>
          </a:xfrm>
          <a:custGeom>
            <a:avLst/>
            <a:gdLst>
              <a:gd name="connsiteX0" fmla="*/ 0 w 9290581"/>
              <a:gd name="connsiteY0" fmla="*/ 2233851 h 2240366"/>
              <a:gd name="connsiteX1" fmla="*/ 648586 w 9290581"/>
              <a:gd name="connsiteY1" fmla="*/ 2164739 h 2240366"/>
              <a:gd name="connsiteX2" fmla="*/ 1275907 w 9290581"/>
              <a:gd name="connsiteY2" fmla="*/ 1696906 h 2240366"/>
              <a:gd name="connsiteX3" fmla="*/ 2153093 w 9290581"/>
              <a:gd name="connsiteY3" fmla="*/ 856934 h 2240366"/>
              <a:gd name="connsiteX4" fmla="*/ 3003698 w 9290581"/>
              <a:gd name="connsiteY4" fmla="*/ 351888 h 2240366"/>
              <a:gd name="connsiteX5" fmla="*/ 3732028 w 9290581"/>
              <a:gd name="connsiteY5" fmla="*/ 91390 h 2240366"/>
              <a:gd name="connsiteX6" fmla="*/ 4279604 w 9290581"/>
              <a:gd name="connsiteY6" fmla="*/ 11646 h 2240366"/>
              <a:gd name="connsiteX7" fmla="*/ 4832498 w 9290581"/>
              <a:gd name="connsiteY7" fmla="*/ 16962 h 2240366"/>
              <a:gd name="connsiteX8" fmla="*/ 5635256 w 9290581"/>
              <a:gd name="connsiteY8" fmla="*/ 165818 h 2240366"/>
              <a:gd name="connsiteX9" fmla="*/ 6655981 w 9290581"/>
              <a:gd name="connsiteY9" fmla="*/ 660232 h 2240366"/>
              <a:gd name="connsiteX10" fmla="*/ 7485321 w 9290581"/>
              <a:gd name="connsiteY10" fmla="*/ 1351348 h 2240366"/>
              <a:gd name="connsiteX11" fmla="*/ 8091377 w 9290581"/>
              <a:gd name="connsiteY11" fmla="*/ 1888293 h 2240366"/>
              <a:gd name="connsiteX12" fmla="*/ 9197163 w 9290581"/>
              <a:gd name="connsiteY12" fmla="*/ 2159423 h 2240366"/>
              <a:gd name="connsiteX13" fmla="*/ 9229060 w 9290581"/>
              <a:gd name="connsiteY13" fmla="*/ 2154106 h 2240366"/>
              <a:gd name="connsiteX14" fmla="*/ 9229060 w 9290581"/>
              <a:gd name="connsiteY14" fmla="*/ 2154106 h 2240366"/>
              <a:gd name="connsiteX15" fmla="*/ 9229060 w 9290581"/>
              <a:gd name="connsiteY15" fmla="*/ 2154106 h 2240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0581" h="2240366">
                <a:moveTo>
                  <a:pt x="0" y="2233851"/>
                </a:moveTo>
                <a:cubicBezTo>
                  <a:pt x="217967" y="2244040"/>
                  <a:pt x="435935" y="2254230"/>
                  <a:pt x="648586" y="2164739"/>
                </a:cubicBezTo>
                <a:cubicBezTo>
                  <a:pt x="861237" y="2075248"/>
                  <a:pt x="1025156" y="1914874"/>
                  <a:pt x="1275907" y="1696906"/>
                </a:cubicBezTo>
                <a:cubicBezTo>
                  <a:pt x="1526658" y="1478938"/>
                  <a:pt x="1865128" y="1081104"/>
                  <a:pt x="2153093" y="856934"/>
                </a:cubicBezTo>
                <a:cubicBezTo>
                  <a:pt x="2441058" y="632764"/>
                  <a:pt x="2740542" y="479479"/>
                  <a:pt x="3003698" y="351888"/>
                </a:cubicBezTo>
                <a:cubicBezTo>
                  <a:pt x="3266854" y="224297"/>
                  <a:pt x="3519377" y="148097"/>
                  <a:pt x="3732028" y="91390"/>
                </a:cubicBezTo>
                <a:cubicBezTo>
                  <a:pt x="3944679" y="34683"/>
                  <a:pt x="4096192" y="24051"/>
                  <a:pt x="4279604" y="11646"/>
                </a:cubicBezTo>
                <a:cubicBezTo>
                  <a:pt x="4463016" y="-759"/>
                  <a:pt x="4606556" y="-8733"/>
                  <a:pt x="4832498" y="16962"/>
                </a:cubicBezTo>
                <a:cubicBezTo>
                  <a:pt x="5058440" y="42657"/>
                  <a:pt x="5331342" y="58606"/>
                  <a:pt x="5635256" y="165818"/>
                </a:cubicBezTo>
                <a:cubicBezTo>
                  <a:pt x="5939170" y="273030"/>
                  <a:pt x="6347637" y="462644"/>
                  <a:pt x="6655981" y="660232"/>
                </a:cubicBezTo>
                <a:cubicBezTo>
                  <a:pt x="6964325" y="857820"/>
                  <a:pt x="7246088" y="1146671"/>
                  <a:pt x="7485321" y="1351348"/>
                </a:cubicBezTo>
                <a:cubicBezTo>
                  <a:pt x="7724554" y="1556025"/>
                  <a:pt x="7806070" y="1753614"/>
                  <a:pt x="8091377" y="1888293"/>
                </a:cubicBezTo>
                <a:cubicBezTo>
                  <a:pt x="8376684" y="2022972"/>
                  <a:pt x="9007549" y="2115121"/>
                  <a:pt x="9197163" y="2159423"/>
                </a:cubicBezTo>
                <a:cubicBezTo>
                  <a:pt x="9386777" y="2203725"/>
                  <a:pt x="9229060" y="2154106"/>
                  <a:pt x="9229060" y="2154106"/>
                </a:cubicBezTo>
                <a:lnTo>
                  <a:pt x="9229060" y="2154106"/>
                </a:lnTo>
                <a:lnTo>
                  <a:pt x="9229060" y="2154106"/>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a:extLst>
              <a:ext uri="{FF2B5EF4-FFF2-40B4-BE49-F238E27FC236}">
                <a16:creationId xmlns:a16="http://schemas.microsoft.com/office/drawing/2014/main" id="{1416BA3A-9A6F-4C83-8551-BD24D356F6BD}"/>
              </a:ext>
            </a:extLst>
          </p:cNvPr>
          <p:cNvCxnSpPr>
            <a:cxnSpLocks/>
          </p:cNvCxnSpPr>
          <p:nvPr/>
        </p:nvCxnSpPr>
        <p:spPr>
          <a:xfrm flipV="1">
            <a:off x="3024961" y="1704822"/>
            <a:ext cx="0" cy="3646968"/>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3FE9B37-E984-4B93-A8DD-C992BE6659E7}"/>
              </a:ext>
            </a:extLst>
          </p:cNvPr>
          <p:cNvCxnSpPr>
            <a:cxnSpLocks/>
          </p:cNvCxnSpPr>
          <p:nvPr/>
        </p:nvCxnSpPr>
        <p:spPr>
          <a:xfrm flipV="1">
            <a:off x="2768009" y="1704821"/>
            <a:ext cx="0" cy="3646969"/>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7168CBE-4BF1-49D8-87BB-14F80C1277CC}"/>
              </a:ext>
            </a:extLst>
          </p:cNvPr>
          <p:cNvCxnSpPr>
            <a:cxnSpLocks/>
          </p:cNvCxnSpPr>
          <p:nvPr/>
        </p:nvCxnSpPr>
        <p:spPr>
          <a:xfrm flipV="1">
            <a:off x="6881037" y="1704822"/>
            <a:ext cx="0" cy="3646968"/>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9306B1-5D55-4516-9F5B-11618B72AE8C}"/>
              </a:ext>
            </a:extLst>
          </p:cNvPr>
          <p:cNvCxnSpPr>
            <a:cxnSpLocks/>
          </p:cNvCxnSpPr>
          <p:nvPr/>
        </p:nvCxnSpPr>
        <p:spPr>
          <a:xfrm flipH="1" flipV="1">
            <a:off x="5268436" y="1704822"/>
            <a:ext cx="42529" cy="3646969"/>
          </a:xfrm>
          <a:prstGeom prst="line">
            <a:avLst/>
          </a:prstGeom>
          <a:ln w="3175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C62C6F3-2097-4118-BEB3-991C48CEC078}"/>
              </a:ext>
            </a:extLst>
          </p:cNvPr>
          <p:cNvCxnSpPr>
            <a:cxnSpLocks/>
          </p:cNvCxnSpPr>
          <p:nvPr/>
        </p:nvCxnSpPr>
        <p:spPr>
          <a:xfrm flipV="1">
            <a:off x="10244470" y="1704822"/>
            <a:ext cx="0" cy="3646968"/>
          </a:xfrm>
          <a:prstGeom prst="line">
            <a:avLst/>
          </a:prstGeom>
          <a:ln w="317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CB597984-70C0-4DE2-AF89-9ED82E025F41}"/>
              </a:ext>
            </a:extLst>
          </p:cNvPr>
          <p:cNvSpPr txBox="1"/>
          <p:nvPr/>
        </p:nvSpPr>
        <p:spPr>
          <a:xfrm>
            <a:off x="0" y="2977116"/>
            <a:ext cx="1396912" cy="1015663"/>
          </a:xfrm>
          <a:prstGeom prst="rect">
            <a:avLst/>
          </a:prstGeom>
          <a:noFill/>
        </p:spPr>
        <p:txBody>
          <a:bodyPr wrap="square" rtlCol="0">
            <a:spAutoFit/>
          </a:bodyPr>
          <a:lstStyle/>
          <a:p>
            <a:pPr algn="ctr"/>
            <a:r>
              <a:rPr lang="en-GB" sz="2000" b="1"/>
              <a:t>Percentage of population</a:t>
            </a:r>
          </a:p>
        </p:txBody>
      </p:sp>
      <p:sp>
        <p:nvSpPr>
          <p:cNvPr id="27" name="TextBox 26">
            <a:extLst>
              <a:ext uri="{FF2B5EF4-FFF2-40B4-BE49-F238E27FC236}">
                <a16:creationId xmlns:a16="http://schemas.microsoft.com/office/drawing/2014/main" id="{9F87B371-12A8-4B3C-A919-FAE82A19D867}"/>
              </a:ext>
            </a:extLst>
          </p:cNvPr>
          <p:cNvSpPr txBox="1"/>
          <p:nvPr/>
        </p:nvSpPr>
        <p:spPr>
          <a:xfrm>
            <a:off x="1077645" y="5640990"/>
            <a:ext cx="1690364" cy="707886"/>
          </a:xfrm>
          <a:prstGeom prst="rect">
            <a:avLst/>
          </a:prstGeom>
          <a:noFill/>
        </p:spPr>
        <p:txBody>
          <a:bodyPr wrap="square" rtlCol="0">
            <a:spAutoFit/>
          </a:bodyPr>
          <a:lstStyle/>
          <a:p>
            <a:pPr algn="ctr"/>
            <a:r>
              <a:rPr lang="en-GB" sz="2000" b="1" dirty="0"/>
              <a:t>Severe mental illness</a:t>
            </a:r>
          </a:p>
        </p:txBody>
      </p:sp>
      <p:sp>
        <p:nvSpPr>
          <p:cNvPr id="28" name="TextBox 27">
            <a:extLst>
              <a:ext uri="{FF2B5EF4-FFF2-40B4-BE49-F238E27FC236}">
                <a16:creationId xmlns:a16="http://schemas.microsoft.com/office/drawing/2014/main" id="{F4D19D8E-0C0B-44DF-9055-750D2F21B418}"/>
              </a:ext>
            </a:extLst>
          </p:cNvPr>
          <p:cNvSpPr txBox="1"/>
          <p:nvPr/>
        </p:nvSpPr>
        <p:spPr>
          <a:xfrm>
            <a:off x="9735878" y="5640990"/>
            <a:ext cx="1803921" cy="707886"/>
          </a:xfrm>
          <a:prstGeom prst="rect">
            <a:avLst/>
          </a:prstGeom>
          <a:noFill/>
        </p:spPr>
        <p:txBody>
          <a:bodyPr wrap="square" rtlCol="0">
            <a:spAutoFit/>
          </a:bodyPr>
          <a:lstStyle/>
          <a:p>
            <a:pPr algn="ctr"/>
            <a:r>
              <a:rPr lang="en-GB" sz="2000" b="1" dirty="0"/>
              <a:t>Excellent mental health</a:t>
            </a:r>
          </a:p>
        </p:txBody>
      </p:sp>
      <p:cxnSp>
        <p:nvCxnSpPr>
          <p:cNvPr id="30" name="Straight Arrow Connector 29">
            <a:extLst>
              <a:ext uri="{FF2B5EF4-FFF2-40B4-BE49-F238E27FC236}">
                <a16:creationId xmlns:a16="http://schemas.microsoft.com/office/drawing/2014/main" id="{0FAD22C4-2BEE-4638-BCC2-64E7DA6D64A4}"/>
              </a:ext>
            </a:extLst>
          </p:cNvPr>
          <p:cNvCxnSpPr>
            <a:cxnSpLocks/>
          </p:cNvCxnSpPr>
          <p:nvPr/>
        </p:nvCxnSpPr>
        <p:spPr>
          <a:xfrm>
            <a:off x="2768009" y="6043973"/>
            <a:ext cx="6967869" cy="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9A78F77-F27F-4F9D-9924-95BC725D0D1E}"/>
              </a:ext>
            </a:extLst>
          </p:cNvPr>
          <p:cNvSpPr txBox="1"/>
          <p:nvPr/>
        </p:nvSpPr>
        <p:spPr>
          <a:xfrm>
            <a:off x="924398" y="491353"/>
            <a:ext cx="2806992" cy="400110"/>
          </a:xfrm>
          <a:prstGeom prst="rect">
            <a:avLst/>
          </a:prstGeom>
          <a:noFill/>
        </p:spPr>
        <p:txBody>
          <a:bodyPr wrap="square" rtlCol="0">
            <a:spAutoFit/>
          </a:bodyPr>
          <a:lstStyle/>
          <a:p>
            <a:pPr algn="r"/>
            <a:r>
              <a:rPr lang="en-GB" sz="2000" b="1">
                <a:solidFill>
                  <a:srgbClr val="FF0000"/>
                </a:solidFill>
              </a:rPr>
              <a:t>Psychiatric population</a:t>
            </a:r>
          </a:p>
        </p:txBody>
      </p:sp>
      <p:cxnSp>
        <p:nvCxnSpPr>
          <p:cNvPr id="37" name="Straight Connector 36">
            <a:extLst>
              <a:ext uri="{FF2B5EF4-FFF2-40B4-BE49-F238E27FC236}">
                <a16:creationId xmlns:a16="http://schemas.microsoft.com/office/drawing/2014/main" id="{BD2335B2-4DD4-4AB2-B2FA-22FA797112BB}"/>
              </a:ext>
            </a:extLst>
          </p:cNvPr>
          <p:cNvCxnSpPr>
            <a:cxnSpLocks/>
          </p:cNvCxnSpPr>
          <p:nvPr/>
        </p:nvCxnSpPr>
        <p:spPr>
          <a:xfrm flipH="1">
            <a:off x="698456" y="699103"/>
            <a:ext cx="563526" cy="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F350DFF-1C8F-4ED3-B892-8F726740AEB6}"/>
              </a:ext>
            </a:extLst>
          </p:cNvPr>
          <p:cNvSpPr txBox="1"/>
          <p:nvPr/>
        </p:nvSpPr>
        <p:spPr>
          <a:xfrm>
            <a:off x="3342805" y="839603"/>
            <a:ext cx="2974706" cy="400110"/>
          </a:xfrm>
          <a:prstGeom prst="rect">
            <a:avLst/>
          </a:prstGeom>
          <a:noFill/>
        </p:spPr>
        <p:txBody>
          <a:bodyPr wrap="square" rtlCol="0">
            <a:spAutoFit/>
          </a:bodyPr>
          <a:lstStyle/>
          <a:p>
            <a:pPr algn="r"/>
            <a:r>
              <a:rPr lang="en-GB" sz="2000" b="1">
                <a:solidFill>
                  <a:srgbClr val="0070C0"/>
                </a:solidFill>
              </a:rPr>
              <a:t>Counselling population</a:t>
            </a:r>
          </a:p>
        </p:txBody>
      </p:sp>
      <p:cxnSp>
        <p:nvCxnSpPr>
          <p:cNvPr id="48" name="Straight Connector 47">
            <a:extLst>
              <a:ext uri="{FF2B5EF4-FFF2-40B4-BE49-F238E27FC236}">
                <a16:creationId xmlns:a16="http://schemas.microsoft.com/office/drawing/2014/main" id="{3A77D827-D87D-47B8-BD9A-E0B84A8775B6}"/>
              </a:ext>
            </a:extLst>
          </p:cNvPr>
          <p:cNvCxnSpPr>
            <a:cxnSpLocks/>
          </p:cNvCxnSpPr>
          <p:nvPr/>
        </p:nvCxnSpPr>
        <p:spPr>
          <a:xfrm flipH="1">
            <a:off x="3167864" y="1039658"/>
            <a:ext cx="563526" cy="0"/>
          </a:xfrm>
          <a:prstGeom prst="line">
            <a:avLst/>
          </a:prstGeom>
          <a:ln w="31750">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D5C14898-3F77-4F45-AFB7-BDCAF86D9E0F}"/>
              </a:ext>
            </a:extLst>
          </p:cNvPr>
          <p:cNvSpPr txBox="1"/>
          <p:nvPr/>
        </p:nvSpPr>
        <p:spPr>
          <a:xfrm>
            <a:off x="6195485" y="1064659"/>
            <a:ext cx="3100913" cy="400110"/>
          </a:xfrm>
          <a:prstGeom prst="rect">
            <a:avLst/>
          </a:prstGeom>
          <a:noFill/>
        </p:spPr>
        <p:txBody>
          <a:bodyPr wrap="square" rtlCol="0">
            <a:spAutoFit/>
          </a:bodyPr>
          <a:lstStyle/>
          <a:p>
            <a:pPr algn="r"/>
            <a:r>
              <a:rPr lang="en-GB" sz="2000" b="1">
                <a:solidFill>
                  <a:srgbClr val="00B050"/>
                </a:solidFill>
              </a:rPr>
              <a:t>Coaching population</a:t>
            </a:r>
          </a:p>
        </p:txBody>
      </p:sp>
      <p:cxnSp>
        <p:nvCxnSpPr>
          <p:cNvPr id="50" name="Straight Connector 49">
            <a:extLst>
              <a:ext uri="{FF2B5EF4-FFF2-40B4-BE49-F238E27FC236}">
                <a16:creationId xmlns:a16="http://schemas.microsoft.com/office/drawing/2014/main" id="{CE532EA7-2BD2-458A-A547-5D3DE727C064}"/>
              </a:ext>
            </a:extLst>
          </p:cNvPr>
          <p:cNvCxnSpPr>
            <a:cxnSpLocks/>
          </p:cNvCxnSpPr>
          <p:nvPr/>
        </p:nvCxnSpPr>
        <p:spPr>
          <a:xfrm flipH="1">
            <a:off x="6387888" y="1271809"/>
            <a:ext cx="563526" cy="0"/>
          </a:xfrm>
          <a:prstGeom prst="line">
            <a:avLst/>
          </a:prstGeom>
          <a:ln w="3175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2079A6E-3223-4A45-B1BF-DB5AF06903A5}"/>
              </a:ext>
            </a:extLst>
          </p:cNvPr>
          <p:cNvSpPr txBox="1"/>
          <p:nvPr/>
        </p:nvSpPr>
        <p:spPr>
          <a:xfrm>
            <a:off x="354288" y="6551313"/>
            <a:ext cx="11483423" cy="261610"/>
          </a:xfrm>
          <a:prstGeom prst="rect">
            <a:avLst/>
          </a:prstGeom>
          <a:noFill/>
        </p:spPr>
        <p:txBody>
          <a:bodyPr wrap="square" rtlCol="0">
            <a:spAutoFit/>
          </a:bodyPr>
          <a:lstStyle/>
          <a:p>
            <a:r>
              <a:rPr lang="en-GB" sz="1100" dirty="0"/>
              <a:t>Source: Adapted from Grant 2007</a:t>
            </a:r>
          </a:p>
        </p:txBody>
      </p:sp>
    </p:spTree>
    <p:extLst>
      <p:ext uri="{BB962C8B-B14F-4D97-AF65-F5344CB8AC3E}">
        <p14:creationId xmlns:p14="http://schemas.microsoft.com/office/powerpoint/2010/main" val="418058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2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DF155-C48A-41AB-9404-93E2A4375A6B}"/>
              </a:ext>
            </a:extLst>
          </p:cNvPr>
          <p:cNvSpPr>
            <a:spLocks noGrp="1"/>
          </p:cNvSpPr>
          <p:nvPr>
            <p:ph type="title"/>
          </p:nvPr>
        </p:nvSpPr>
        <p:spPr/>
        <p:txBody>
          <a:bodyPr/>
          <a:lstStyle/>
          <a:p>
            <a:pPr algn="ctr"/>
            <a:r>
              <a:rPr lang="en-GB" b="1" i="1"/>
              <a:t>Aspects of subjective well-being</a:t>
            </a:r>
            <a:endParaRPr lang="en-GB" b="1" i="1">
              <a:cs typeface="Calibri Light"/>
            </a:endParaRPr>
          </a:p>
        </p:txBody>
      </p:sp>
      <p:sp>
        <p:nvSpPr>
          <p:cNvPr id="3" name="Text Placeholder 2">
            <a:extLst>
              <a:ext uri="{FF2B5EF4-FFF2-40B4-BE49-F238E27FC236}">
                <a16:creationId xmlns:a16="http://schemas.microsoft.com/office/drawing/2014/main" id="{5B3E07B0-5016-43FB-9E92-3211A1E1852B}"/>
              </a:ext>
            </a:extLst>
          </p:cNvPr>
          <p:cNvSpPr>
            <a:spLocks noGrp="1"/>
          </p:cNvSpPr>
          <p:nvPr>
            <p:ph type="body" idx="1"/>
          </p:nvPr>
        </p:nvSpPr>
        <p:spPr/>
        <p:txBody>
          <a:bodyPr>
            <a:normAutofit/>
          </a:bodyPr>
          <a:lstStyle/>
          <a:p>
            <a:pPr algn="ctr"/>
            <a:r>
              <a:rPr lang="en-GB" sz="2800"/>
              <a:t>Psychological </a:t>
            </a:r>
          </a:p>
        </p:txBody>
      </p:sp>
      <p:sp>
        <p:nvSpPr>
          <p:cNvPr id="4" name="Content Placeholder 3">
            <a:extLst>
              <a:ext uri="{FF2B5EF4-FFF2-40B4-BE49-F238E27FC236}">
                <a16:creationId xmlns:a16="http://schemas.microsoft.com/office/drawing/2014/main" id="{B8FABFBC-5D6D-4D70-9D85-8F5CA776EA21}"/>
              </a:ext>
            </a:extLst>
          </p:cNvPr>
          <p:cNvSpPr>
            <a:spLocks noGrp="1"/>
          </p:cNvSpPr>
          <p:nvPr>
            <p:ph sz="half" idx="2"/>
          </p:nvPr>
        </p:nvSpPr>
        <p:spPr>
          <a:xfrm>
            <a:off x="1519238" y="2505075"/>
            <a:ext cx="4576762" cy="3684588"/>
          </a:xfrm>
        </p:spPr>
        <p:txBody>
          <a:bodyPr>
            <a:normAutofit lnSpcReduction="10000"/>
          </a:bodyPr>
          <a:lstStyle/>
          <a:p>
            <a:pPr marL="0" indent="0">
              <a:buNone/>
            </a:pPr>
            <a:endParaRPr lang="en-GB"/>
          </a:p>
          <a:p>
            <a:r>
              <a:rPr lang="en-GB"/>
              <a:t>Self-acceptance</a:t>
            </a:r>
          </a:p>
          <a:p>
            <a:r>
              <a:rPr lang="en-GB"/>
              <a:t>Personal growth</a:t>
            </a:r>
          </a:p>
          <a:p>
            <a:r>
              <a:rPr lang="en-GB"/>
              <a:t>Purpose in life</a:t>
            </a:r>
          </a:p>
          <a:p>
            <a:r>
              <a:rPr lang="en-GB"/>
              <a:t>Environmental mastery </a:t>
            </a:r>
          </a:p>
          <a:p>
            <a:r>
              <a:rPr lang="en-GB"/>
              <a:t>Autonomy</a:t>
            </a:r>
          </a:p>
          <a:p>
            <a:r>
              <a:rPr lang="en-GB"/>
              <a:t>Positive relations with others</a:t>
            </a:r>
          </a:p>
          <a:p>
            <a:pPr marL="0" indent="0">
              <a:buNone/>
            </a:pPr>
            <a:endParaRPr lang="en-GB"/>
          </a:p>
        </p:txBody>
      </p:sp>
      <p:sp>
        <p:nvSpPr>
          <p:cNvPr id="5" name="Text Placeholder 4">
            <a:extLst>
              <a:ext uri="{FF2B5EF4-FFF2-40B4-BE49-F238E27FC236}">
                <a16:creationId xmlns:a16="http://schemas.microsoft.com/office/drawing/2014/main" id="{6EFD08D0-E917-45E1-BD48-C7734CC2A101}"/>
              </a:ext>
            </a:extLst>
          </p:cNvPr>
          <p:cNvSpPr>
            <a:spLocks noGrp="1"/>
          </p:cNvSpPr>
          <p:nvPr>
            <p:ph type="body" sz="quarter" idx="3"/>
          </p:nvPr>
        </p:nvSpPr>
        <p:spPr/>
        <p:txBody>
          <a:bodyPr>
            <a:normAutofit/>
          </a:bodyPr>
          <a:lstStyle/>
          <a:p>
            <a:pPr algn="ctr"/>
            <a:r>
              <a:rPr lang="en-GB" sz="2800"/>
              <a:t>Social  </a:t>
            </a:r>
          </a:p>
        </p:txBody>
      </p:sp>
      <p:sp>
        <p:nvSpPr>
          <p:cNvPr id="6" name="Content Placeholder 5">
            <a:extLst>
              <a:ext uri="{FF2B5EF4-FFF2-40B4-BE49-F238E27FC236}">
                <a16:creationId xmlns:a16="http://schemas.microsoft.com/office/drawing/2014/main" id="{FE4C8513-0182-4EEA-8E61-40238FCF7E6A}"/>
              </a:ext>
            </a:extLst>
          </p:cNvPr>
          <p:cNvSpPr>
            <a:spLocks noGrp="1"/>
          </p:cNvSpPr>
          <p:nvPr>
            <p:ph sz="quarter" idx="4"/>
          </p:nvPr>
        </p:nvSpPr>
        <p:spPr>
          <a:xfrm>
            <a:off x="7480300" y="2505075"/>
            <a:ext cx="3875088" cy="3684588"/>
          </a:xfrm>
        </p:spPr>
        <p:txBody>
          <a:bodyPr>
            <a:normAutofit/>
          </a:bodyPr>
          <a:lstStyle/>
          <a:p>
            <a:endParaRPr lang="en-GB"/>
          </a:p>
          <a:p>
            <a:r>
              <a:rPr lang="en-GB"/>
              <a:t>Social acceptance</a:t>
            </a:r>
          </a:p>
          <a:p>
            <a:r>
              <a:rPr lang="en-GB"/>
              <a:t>Social actualisation</a:t>
            </a:r>
          </a:p>
          <a:p>
            <a:r>
              <a:rPr lang="en-GB"/>
              <a:t>Social coherence</a:t>
            </a:r>
          </a:p>
          <a:p>
            <a:r>
              <a:rPr lang="en-GB"/>
              <a:t>Social contribution</a:t>
            </a:r>
          </a:p>
          <a:p>
            <a:r>
              <a:rPr lang="en-GB"/>
              <a:t>Social integration</a:t>
            </a:r>
          </a:p>
        </p:txBody>
      </p:sp>
      <p:sp>
        <p:nvSpPr>
          <p:cNvPr id="7" name="TextBox 6">
            <a:extLst>
              <a:ext uri="{FF2B5EF4-FFF2-40B4-BE49-F238E27FC236}">
                <a16:creationId xmlns:a16="http://schemas.microsoft.com/office/drawing/2014/main" id="{43399914-4418-4A1B-AFDA-D25D4D8AB722}"/>
              </a:ext>
            </a:extLst>
          </p:cNvPr>
          <p:cNvSpPr txBox="1"/>
          <p:nvPr/>
        </p:nvSpPr>
        <p:spPr>
          <a:xfrm>
            <a:off x="130629" y="6354375"/>
            <a:ext cx="11899075" cy="276999"/>
          </a:xfrm>
          <a:prstGeom prst="rect">
            <a:avLst/>
          </a:prstGeom>
          <a:noFill/>
        </p:spPr>
        <p:txBody>
          <a:bodyPr wrap="square" rtlCol="0">
            <a:spAutoFit/>
          </a:bodyPr>
          <a:lstStyle/>
          <a:p>
            <a:r>
              <a:rPr lang="en-GB" sz="1200" dirty="0"/>
              <a:t>Source: Keyes &amp; Lopez 2005</a:t>
            </a:r>
          </a:p>
        </p:txBody>
      </p:sp>
    </p:spTree>
    <p:extLst>
      <p:ext uri="{BB962C8B-B14F-4D97-AF65-F5344CB8AC3E}">
        <p14:creationId xmlns:p14="http://schemas.microsoft.com/office/powerpoint/2010/main" val="128515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1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1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fade">
                                      <p:cBhvr>
                                        <p:cTn id="47" dur="15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fade">
                                      <p:cBhvr>
                                        <p:cTn id="52" dur="1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fade">
                                      <p:cBhvr>
                                        <p:cTn id="57" dur="1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4" end="4"/>
                                            </p:txEl>
                                          </p:spTgt>
                                        </p:tgtEl>
                                        <p:attrNameLst>
                                          <p:attrName>style.visibility</p:attrName>
                                        </p:attrNameLst>
                                      </p:cBhvr>
                                      <p:to>
                                        <p:strVal val="visible"/>
                                      </p:to>
                                    </p:set>
                                    <p:animEffect transition="in" filter="fade">
                                      <p:cBhvr>
                                        <p:cTn id="62" dur="1500"/>
                                        <p:tgtEl>
                                          <p:spTgt spid="6">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fade">
                                      <p:cBhvr>
                                        <p:cTn id="67" dur="1500"/>
                                        <p:tgtEl>
                                          <p:spTgt spid="6">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4F5E3DB-719D-4BF3-9D27-C8F2B3E640BB}"/>
              </a:ext>
            </a:extLst>
          </p:cNvPr>
          <p:cNvSpPr txBox="1"/>
          <p:nvPr/>
        </p:nvSpPr>
        <p:spPr>
          <a:xfrm>
            <a:off x="930348" y="318977"/>
            <a:ext cx="10441165" cy="646331"/>
          </a:xfrm>
          <a:prstGeom prst="rect">
            <a:avLst/>
          </a:prstGeom>
          <a:noFill/>
        </p:spPr>
        <p:txBody>
          <a:bodyPr wrap="square" rtlCol="0" anchor="t">
            <a:spAutoFit/>
          </a:bodyPr>
          <a:lstStyle/>
          <a:p>
            <a:r>
              <a:rPr lang="en-GB" sz="3600" b="1" i="1">
                <a:solidFill>
                  <a:prstClr val="black"/>
                </a:solidFill>
                <a:latin typeface="Calibri Light" panose="020F0302020204030204"/>
                <a:ea typeface="+mj-ea"/>
                <a:cs typeface="+mj-cs"/>
              </a:rPr>
              <a:t>The Complete State Model of Mental Health and Illness</a:t>
            </a:r>
            <a:endParaRPr lang="en-GB" b="1" i="1">
              <a:cs typeface="Calibri"/>
            </a:endParaRPr>
          </a:p>
        </p:txBody>
      </p:sp>
      <p:sp>
        <p:nvSpPr>
          <p:cNvPr id="10" name="TextBox 9">
            <a:extLst>
              <a:ext uri="{FF2B5EF4-FFF2-40B4-BE49-F238E27FC236}">
                <a16:creationId xmlns:a16="http://schemas.microsoft.com/office/drawing/2014/main" id="{383E8895-333E-47CB-84BF-C2DC4475288E}"/>
              </a:ext>
            </a:extLst>
          </p:cNvPr>
          <p:cNvSpPr txBox="1"/>
          <p:nvPr/>
        </p:nvSpPr>
        <p:spPr>
          <a:xfrm>
            <a:off x="5093439" y="5729141"/>
            <a:ext cx="2005122" cy="1015663"/>
          </a:xfrm>
          <a:prstGeom prst="rect">
            <a:avLst/>
          </a:prstGeom>
          <a:noFill/>
        </p:spPr>
        <p:txBody>
          <a:bodyPr wrap="square" rtlCol="0">
            <a:spAutoFit/>
          </a:bodyPr>
          <a:lstStyle/>
          <a:p>
            <a:pPr algn="ctr"/>
            <a:r>
              <a:rPr lang="en-GB" sz="2000" b="1"/>
              <a:t>Low Subjective Well-Being Symptoms</a:t>
            </a:r>
          </a:p>
        </p:txBody>
      </p:sp>
      <p:sp>
        <p:nvSpPr>
          <p:cNvPr id="11" name="TextBox 10">
            <a:extLst>
              <a:ext uri="{FF2B5EF4-FFF2-40B4-BE49-F238E27FC236}">
                <a16:creationId xmlns:a16="http://schemas.microsoft.com/office/drawing/2014/main" id="{0D986D2E-EEF3-476B-A610-D2FD94459C01}"/>
              </a:ext>
            </a:extLst>
          </p:cNvPr>
          <p:cNvSpPr txBox="1"/>
          <p:nvPr/>
        </p:nvSpPr>
        <p:spPr>
          <a:xfrm>
            <a:off x="8972109" y="3429000"/>
            <a:ext cx="1467290" cy="1015663"/>
          </a:xfrm>
          <a:prstGeom prst="rect">
            <a:avLst/>
          </a:prstGeom>
          <a:noFill/>
        </p:spPr>
        <p:txBody>
          <a:bodyPr wrap="square" rtlCol="0">
            <a:spAutoFit/>
          </a:bodyPr>
          <a:lstStyle/>
          <a:p>
            <a:pPr algn="ctr"/>
            <a:r>
              <a:rPr lang="en-GB" sz="2000" b="1"/>
              <a:t>Low Mental Illness Symptoms</a:t>
            </a:r>
          </a:p>
        </p:txBody>
      </p:sp>
      <p:sp>
        <p:nvSpPr>
          <p:cNvPr id="12" name="TextBox 11">
            <a:extLst>
              <a:ext uri="{FF2B5EF4-FFF2-40B4-BE49-F238E27FC236}">
                <a16:creationId xmlns:a16="http://schemas.microsoft.com/office/drawing/2014/main" id="{47870040-DA67-4115-BF60-F86FB1F19F63}"/>
              </a:ext>
            </a:extLst>
          </p:cNvPr>
          <p:cNvSpPr txBox="1"/>
          <p:nvPr/>
        </p:nvSpPr>
        <p:spPr>
          <a:xfrm>
            <a:off x="4980025" y="1222468"/>
            <a:ext cx="2118536" cy="1015663"/>
          </a:xfrm>
          <a:prstGeom prst="rect">
            <a:avLst/>
          </a:prstGeom>
          <a:noFill/>
        </p:spPr>
        <p:txBody>
          <a:bodyPr wrap="square" rtlCol="0">
            <a:spAutoFit/>
          </a:bodyPr>
          <a:lstStyle/>
          <a:p>
            <a:pPr algn="ctr"/>
            <a:r>
              <a:rPr lang="en-GB" sz="2000" b="1"/>
              <a:t>High Subjective Well-Being Symptoms</a:t>
            </a:r>
          </a:p>
        </p:txBody>
      </p:sp>
      <p:sp>
        <p:nvSpPr>
          <p:cNvPr id="13" name="TextBox 12">
            <a:extLst>
              <a:ext uri="{FF2B5EF4-FFF2-40B4-BE49-F238E27FC236}">
                <a16:creationId xmlns:a16="http://schemas.microsoft.com/office/drawing/2014/main" id="{80D77539-D467-4328-AC16-7D660B37F8C6}"/>
              </a:ext>
            </a:extLst>
          </p:cNvPr>
          <p:cNvSpPr txBox="1"/>
          <p:nvPr/>
        </p:nvSpPr>
        <p:spPr>
          <a:xfrm>
            <a:off x="1524006" y="3436847"/>
            <a:ext cx="1658009" cy="1015663"/>
          </a:xfrm>
          <a:prstGeom prst="rect">
            <a:avLst/>
          </a:prstGeom>
          <a:noFill/>
        </p:spPr>
        <p:txBody>
          <a:bodyPr wrap="square" rtlCol="0">
            <a:spAutoFit/>
          </a:bodyPr>
          <a:lstStyle/>
          <a:p>
            <a:pPr algn="ctr"/>
            <a:r>
              <a:rPr lang="en-GB" sz="2000" b="1"/>
              <a:t>High Mental Illness Symptoms</a:t>
            </a:r>
          </a:p>
        </p:txBody>
      </p:sp>
      <p:sp>
        <p:nvSpPr>
          <p:cNvPr id="38" name="TextBox 37">
            <a:extLst>
              <a:ext uri="{FF2B5EF4-FFF2-40B4-BE49-F238E27FC236}">
                <a16:creationId xmlns:a16="http://schemas.microsoft.com/office/drawing/2014/main" id="{E859B5F6-644E-4B60-A6AB-2C929BE2EFDB}"/>
              </a:ext>
            </a:extLst>
          </p:cNvPr>
          <p:cNvSpPr txBox="1"/>
          <p:nvPr/>
        </p:nvSpPr>
        <p:spPr>
          <a:xfrm>
            <a:off x="3843009" y="2496884"/>
            <a:ext cx="1467290" cy="1200329"/>
          </a:xfrm>
          <a:prstGeom prst="rect">
            <a:avLst/>
          </a:prstGeom>
          <a:noFill/>
        </p:spPr>
        <p:txBody>
          <a:bodyPr wrap="square" rtlCol="0">
            <a:spAutoFit/>
          </a:bodyPr>
          <a:lstStyle/>
          <a:p>
            <a:pPr algn="ctr"/>
            <a:r>
              <a:rPr lang="en-GB" dirty="0"/>
              <a:t>Incomplete Mental Illness: </a:t>
            </a:r>
            <a:r>
              <a:rPr lang="en-GB" b="1" i="1" dirty="0"/>
              <a:t>Struggling</a:t>
            </a:r>
          </a:p>
        </p:txBody>
      </p:sp>
      <p:sp>
        <p:nvSpPr>
          <p:cNvPr id="39" name="TextBox 38">
            <a:extLst>
              <a:ext uri="{FF2B5EF4-FFF2-40B4-BE49-F238E27FC236}">
                <a16:creationId xmlns:a16="http://schemas.microsoft.com/office/drawing/2014/main" id="{CCA3D39B-169A-4267-803C-D1CE57B1E103}"/>
              </a:ext>
            </a:extLst>
          </p:cNvPr>
          <p:cNvSpPr txBox="1"/>
          <p:nvPr/>
        </p:nvSpPr>
        <p:spPr>
          <a:xfrm>
            <a:off x="3860506" y="4184996"/>
            <a:ext cx="1467290" cy="1200329"/>
          </a:xfrm>
          <a:prstGeom prst="rect">
            <a:avLst/>
          </a:prstGeom>
          <a:noFill/>
        </p:spPr>
        <p:txBody>
          <a:bodyPr wrap="square" rtlCol="0">
            <a:spAutoFit/>
          </a:bodyPr>
          <a:lstStyle/>
          <a:p>
            <a:pPr algn="ctr"/>
            <a:r>
              <a:rPr lang="en-GB"/>
              <a:t>Complete Mental Illness: </a:t>
            </a:r>
            <a:r>
              <a:rPr lang="en-GB" b="1" i="1"/>
              <a:t>Floundering</a:t>
            </a:r>
          </a:p>
        </p:txBody>
      </p:sp>
      <p:sp>
        <p:nvSpPr>
          <p:cNvPr id="40" name="TextBox 39">
            <a:extLst>
              <a:ext uri="{FF2B5EF4-FFF2-40B4-BE49-F238E27FC236}">
                <a16:creationId xmlns:a16="http://schemas.microsoft.com/office/drawing/2014/main" id="{5ABE889A-A175-4978-A807-E2C5F0826068}"/>
              </a:ext>
            </a:extLst>
          </p:cNvPr>
          <p:cNvSpPr txBox="1"/>
          <p:nvPr/>
        </p:nvSpPr>
        <p:spPr>
          <a:xfrm>
            <a:off x="6643135" y="2487190"/>
            <a:ext cx="1467290" cy="1200329"/>
          </a:xfrm>
          <a:prstGeom prst="rect">
            <a:avLst/>
          </a:prstGeom>
          <a:noFill/>
        </p:spPr>
        <p:txBody>
          <a:bodyPr wrap="square" rtlCol="0">
            <a:spAutoFit/>
          </a:bodyPr>
          <a:lstStyle/>
          <a:p>
            <a:pPr algn="ctr"/>
            <a:r>
              <a:rPr lang="en-GB"/>
              <a:t>Complete Mental Health:</a:t>
            </a:r>
            <a:r>
              <a:rPr lang="en-GB" i="1"/>
              <a:t> </a:t>
            </a:r>
            <a:r>
              <a:rPr lang="en-GB" b="1" i="1"/>
              <a:t>Flourishing</a:t>
            </a:r>
          </a:p>
        </p:txBody>
      </p:sp>
      <p:sp>
        <p:nvSpPr>
          <p:cNvPr id="41" name="TextBox 40">
            <a:extLst>
              <a:ext uri="{FF2B5EF4-FFF2-40B4-BE49-F238E27FC236}">
                <a16:creationId xmlns:a16="http://schemas.microsoft.com/office/drawing/2014/main" id="{D3FB0824-4C9E-4E7F-9E03-3158E8AB8A19}"/>
              </a:ext>
            </a:extLst>
          </p:cNvPr>
          <p:cNvSpPr txBox="1"/>
          <p:nvPr/>
        </p:nvSpPr>
        <p:spPr>
          <a:xfrm>
            <a:off x="6731961" y="4184995"/>
            <a:ext cx="1467290" cy="1200329"/>
          </a:xfrm>
          <a:prstGeom prst="rect">
            <a:avLst/>
          </a:prstGeom>
          <a:noFill/>
        </p:spPr>
        <p:txBody>
          <a:bodyPr wrap="square" rtlCol="0">
            <a:spAutoFit/>
          </a:bodyPr>
          <a:lstStyle/>
          <a:p>
            <a:pPr algn="ctr"/>
            <a:r>
              <a:rPr lang="en-GB"/>
              <a:t>Incomplete Mental Health: </a:t>
            </a:r>
            <a:r>
              <a:rPr lang="en-GB" b="1" i="1"/>
              <a:t>Languishing</a:t>
            </a:r>
          </a:p>
        </p:txBody>
      </p:sp>
      <p:sp>
        <p:nvSpPr>
          <p:cNvPr id="42" name="TextBox 41">
            <a:extLst>
              <a:ext uri="{FF2B5EF4-FFF2-40B4-BE49-F238E27FC236}">
                <a16:creationId xmlns:a16="http://schemas.microsoft.com/office/drawing/2014/main" id="{2C45B7CA-51A1-4D14-8A3F-E6489CF2CDD2}"/>
              </a:ext>
            </a:extLst>
          </p:cNvPr>
          <p:cNvSpPr txBox="1"/>
          <p:nvPr/>
        </p:nvSpPr>
        <p:spPr>
          <a:xfrm>
            <a:off x="366162" y="6377049"/>
            <a:ext cx="2005123" cy="276999"/>
          </a:xfrm>
          <a:prstGeom prst="rect">
            <a:avLst/>
          </a:prstGeom>
          <a:noFill/>
        </p:spPr>
        <p:txBody>
          <a:bodyPr wrap="square" rtlCol="0">
            <a:spAutoFit/>
          </a:bodyPr>
          <a:lstStyle/>
          <a:p>
            <a:r>
              <a:rPr lang="en-GB" sz="1200" dirty="0"/>
              <a:t>Source Keyes &amp; Lopez 2005</a:t>
            </a:r>
          </a:p>
        </p:txBody>
      </p:sp>
      <p:cxnSp>
        <p:nvCxnSpPr>
          <p:cNvPr id="5" name="Straight Arrow Connector 4">
            <a:extLst>
              <a:ext uri="{FF2B5EF4-FFF2-40B4-BE49-F238E27FC236}">
                <a16:creationId xmlns:a16="http://schemas.microsoft.com/office/drawing/2014/main" id="{2EFA57FA-FA8F-4545-8051-3F0AA26B43CE}"/>
              </a:ext>
            </a:extLst>
          </p:cNvPr>
          <p:cNvCxnSpPr>
            <a:cxnSpLocks/>
            <a:stCxn id="13" idx="3"/>
          </p:cNvCxnSpPr>
          <p:nvPr/>
        </p:nvCxnSpPr>
        <p:spPr>
          <a:xfrm flipV="1">
            <a:off x="3182015" y="3936578"/>
            <a:ext cx="5678956" cy="8101"/>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CE3595A-92A3-4ADF-99A2-78E928926FD5}"/>
              </a:ext>
            </a:extLst>
          </p:cNvPr>
          <p:cNvCxnSpPr>
            <a:cxnSpLocks/>
            <a:stCxn id="10" idx="0"/>
          </p:cNvCxnSpPr>
          <p:nvPr/>
        </p:nvCxnSpPr>
        <p:spPr>
          <a:xfrm flipV="1">
            <a:off x="6096000" y="2292321"/>
            <a:ext cx="0" cy="343682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95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outHorizontal)">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1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1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119C-16BC-41BA-9787-3E23496F1519}"/>
              </a:ext>
            </a:extLst>
          </p:cNvPr>
          <p:cNvSpPr>
            <a:spLocks noGrp="1"/>
          </p:cNvSpPr>
          <p:nvPr>
            <p:ph type="title"/>
          </p:nvPr>
        </p:nvSpPr>
        <p:spPr>
          <a:xfrm>
            <a:off x="823112" y="432375"/>
            <a:ext cx="5277333" cy="1325563"/>
          </a:xfrm>
        </p:spPr>
        <p:txBody>
          <a:bodyPr>
            <a:normAutofit/>
          </a:bodyPr>
          <a:lstStyle/>
          <a:p>
            <a:r>
              <a:rPr lang="en-GB" sz="3600" dirty="0"/>
              <a:t>From the EMCC / AC Global Code of Ethics</a:t>
            </a:r>
          </a:p>
        </p:txBody>
      </p:sp>
      <p:sp>
        <p:nvSpPr>
          <p:cNvPr id="3" name="Content Placeholder 2">
            <a:extLst>
              <a:ext uri="{FF2B5EF4-FFF2-40B4-BE49-F238E27FC236}">
                <a16:creationId xmlns:a16="http://schemas.microsoft.com/office/drawing/2014/main" id="{92269575-8F50-4737-A348-8A3EEC6C5C36}"/>
              </a:ext>
            </a:extLst>
          </p:cNvPr>
          <p:cNvSpPr>
            <a:spLocks noGrp="1"/>
          </p:cNvSpPr>
          <p:nvPr>
            <p:ph idx="1"/>
          </p:nvPr>
        </p:nvSpPr>
        <p:spPr>
          <a:xfrm>
            <a:off x="823112" y="1892892"/>
            <a:ext cx="5272888" cy="3181684"/>
          </a:xfrm>
        </p:spPr>
        <p:txBody>
          <a:bodyPr anchor="t">
            <a:normAutofit/>
          </a:bodyPr>
          <a:lstStyle/>
          <a:p>
            <a:pPr marL="0" indent="0">
              <a:buNone/>
            </a:pPr>
            <a:r>
              <a:rPr lang="en-GB" b="1" dirty="0"/>
              <a:t>4.6</a:t>
            </a:r>
          </a:p>
          <a:p>
            <a:pPr marL="0" indent="0">
              <a:buNone/>
            </a:pPr>
            <a:r>
              <a:rPr lang="en-GB" sz="2400" dirty="0"/>
              <a:t>Members will develop their level of coaching and/or mentoring competence by participating in relevant and appropriate training and/or continuing professional development (CPD).</a:t>
            </a:r>
          </a:p>
          <a:p>
            <a:pPr marL="0" indent="0">
              <a:buNone/>
            </a:pPr>
            <a:endParaRPr lang="en-GB" sz="1800" dirty="0"/>
          </a:p>
        </p:txBody>
      </p:sp>
      <p:sp>
        <p:nvSpPr>
          <p:cNvPr id="1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4330B6AC-E6AB-45E4-A303-C8DE90EB2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Family">
            <a:extLst>
              <a:ext uri="{FF2B5EF4-FFF2-40B4-BE49-F238E27FC236}">
                <a16:creationId xmlns:a16="http://schemas.microsoft.com/office/drawing/2014/main" id="{E63357C1-A95D-4669-9EDF-AB88146AC3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4800" y="1957050"/>
            <a:ext cx="3945463" cy="3945463"/>
          </a:xfrm>
          <a:prstGeom prst="rect">
            <a:avLst/>
          </a:prstGeom>
        </p:spPr>
      </p:pic>
      <p:sp>
        <p:nvSpPr>
          <p:cNvPr id="4" name="TextBox 3">
            <a:extLst>
              <a:ext uri="{FF2B5EF4-FFF2-40B4-BE49-F238E27FC236}">
                <a16:creationId xmlns:a16="http://schemas.microsoft.com/office/drawing/2014/main" id="{C896FFA2-865B-4FC6-8515-F3883CF0DBD1}"/>
              </a:ext>
            </a:extLst>
          </p:cNvPr>
          <p:cNvSpPr txBox="1"/>
          <p:nvPr/>
        </p:nvSpPr>
        <p:spPr>
          <a:xfrm>
            <a:off x="588936" y="5098943"/>
            <a:ext cx="5982646" cy="923330"/>
          </a:xfrm>
          <a:prstGeom prst="rect">
            <a:avLst/>
          </a:prstGeom>
          <a:noFill/>
        </p:spPr>
        <p:txBody>
          <a:bodyPr wrap="square" rtlCol="0">
            <a:spAutoFit/>
          </a:bodyPr>
          <a:lstStyle/>
          <a:p>
            <a:r>
              <a:rPr lang="en-GB" sz="5400" dirty="0"/>
              <a:t>What’s next for you?</a:t>
            </a:r>
          </a:p>
        </p:txBody>
      </p:sp>
    </p:spTree>
    <p:extLst>
      <p:ext uri="{BB962C8B-B14F-4D97-AF65-F5344CB8AC3E}">
        <p14:creationId xmlns:p14="http://schemas.microsoft.com/office/powerpoint/2010/main" val="8044761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A1D04-7592-42F2-A6D8-92ADD4FD90D3}"/>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A33FCB95-F4C4-4465-AAD9-3D8AC5730E8C}"/>
              </a:ext>
            </a:extLst>
          </p:cNvPr>
          <p:cNvSpPr>
            <a:spLocks noGrp="1"/>
          </p:cNvSpPr>
          <p:nvPr>
            <p:ph idx="1"/>
          </p:nvPr>
        </p:nvSpPr>
        <p:spPr>
          <a:xfrm>
            <a:off x="838200" y="1690688"/>
            <a:ext cx="10515600" cy="4971369"/>
          </a:xfrm>
        </p:spPr>
        <p:txBody>
          <a:bodyPr>
            <a:normAutofit/>
          </a:bodyPr>
          <a:lstStyle/>
          <a:p>
            <a:pPr marL="0" indent="0">
              <a:buNone/>
            </a:pPr>
            <a:r>
              <a:rPr lang="en-GB" sz="1800" dirty="0"/>
              <a:t>Cavanagh, M. &amp; Buckley, A. (2014). ‘Coaching and Mental Health.’ In: </a:t>
            </a:r>
            <a:r>
              <a:rPr lang="en-GB" sz="1800" dirty="0" err="1"/>
              <a:t>Bachkirova</a:t>
            </a:r>
            <a:r>
              <a:rPr lang="en-GB" sz="1800" dirty="0"/>
              <a:t>, T., Cox, E. &amp; Clutterbuck, D. (Eds.). </a:t>
            </a:r>
            <a:r>
              <a:rPr lang="en-GB" sz="1800" i="1" dirty="0"/>
              <a:t>The complete handbook of coaching</a:t>
            </a:r>
            <a:r>
              <a:rPr lang="en-GB" sz="1800" dirty="0"/>
              <a:t>. Thousand Oaks, CA; London: Sage</a:t>
            </a:r>
          </a:p>
          <a:p>
            <a:pPr marL="0" indent="0">
              <a:buNone/>
            </a:pPr>
            <a:endParaRPr lang="en-GB" sz="1800" dirty="0"/>
          </a:p>
          <a:p>
            <a:pPr marL="0" indent="0">
              <a:buNone/>
            </a:pPr>
            <a:r>
              <a:rPr lang="en-GB" sz="1800" dirty="0"/>
              <a:t>Grant, A. M. (2007). A languishing-flourishing model of goal-striving and mental health for coaching populations. </a:t>
            </a:r>
            <a:r>
              <a:rPr lang="en-GB" sz="1800" i="1" dirty="0"/>
              <a:t>International Coaching Psychology Review</a:t>
            </a:r>
            <a:r>
              <a:rPr lang="en-GB" sz="1800" dirty="0"/>
              <a:t>, 2 (3), pp. 250-64​</a:t>
            </a:r>
          </a:p>
          <a:p>
            <a:pPr marL="0" indent="0">
              <a:buNone/>
            </a:pPr>
            <a:endParaRPr lang="en-GB" sz="1800" dirty="0"/>
          </a:p>
          <a:p>
            <a:pPr marL="0" indent="0">
              <a:buNone/>
            </a:pPr>
            <a:r>
              <a:rPr lang="en-GB" sz="1800" dirty="0" err="1"/>
              <a:t>Inskipp</a:t>
            </a:r>
            <a:r>
              <a:rPr lang="en-GB" sz="1800" dirty="0"/>
              <a:t>, F. &amp; Proctor, B. (1995). </a:t>
            </a:r>
            <a:r>
              <a:rPr lang="en-GB" sz="1800" i="1" dirty="0"/>
              <a:t>The art, craft and tasks of counselling supervision, part 1: making the most of supervision.</a:t>
            </a:r>
            <a:r>
              <a:rPr lang="en-GB" sz="1800" dirty="0"/>
              <a:t>  Middlesex, ON: Cascade</a:t>
            </a:r>
          </a:p>
          <a:p>
            <a:pPr marL="0" indent="0">
              <a:buNone/>
            </a:pPr>
            <a:endParaRPr lang="en-GB" sz="1800" dirty="0"/>
          </a:p>
          <a:p>
            <a:pPr marL="0" indent="0">
              <a:buNone/>
            </a:pPr>
            <a:r>
              <a:rPr lang="en-GB" sz="1800" dirty="0"/>
              <a:t>Keyes, C. L. M. &amp; Lopez, S. J. (2005). ‘Toward a science of mental health. Positive directions in diagnosis and interventions.’ In: Snyder, C. R. &amp; Lopez, S. J. (eds.) </a:t>
            </a:r>
            <a:r>
              <a:rPr lang="en-GB" sz="1800" i="1" dirty="0"/>
              <a:t>Handbook of positive psychology</a:t>
            </a:r>
            <a:r>
              <a:rPr lang="en-GB" sz="1800" dirty="0"/>
              <a:t>. Oxford: Oxford University Press, pp. 45-59</a:t>
            </a:r>
          </a:p>
          <a:p>
            <a:pPr marL="0" indent="0">
              <a:buNone/>
            </a:pPr>
            <a:endParaRPr lang="en-GB" sz="1800" dirty="0"/>
          </a:p>
          <a:p>
            <a:pPr marL="0" indent="0">
              <a:buNone/>
            </a:pPr>
            <a:r>
              <a:rPr lang="en-GB" altLang="en-US" sz="1800" dirty="0">
                <a:solidFill>
                  <a:srgbClr val="000000"/>
                </a:solidFill>
              </a:rPr>
              <a:t>Sandler, C. (2011). </a:t>
            </a:r>
            <a:r>
              <a:rPr lang="en-GB" altLang="en-US" sz="1800" i="1" dirty="0">
                <a:solidFill>
                  <a:srgbClr val="000000"/>
                </a:solidFill>
              </a:rPr>
              <a:t>Executive coaching: a psychodynamic approach.</a:t>
            </a:r>
            <a:r>
              <a:rPr lang="en-GB" altLang="en-US" sz="1800" dirty="0">
                <a:solidFill>
                  <a:srgbClr val="000000"/>
                </a:solidFill>
              </a:rPr>
              <a:t>  Maidenhead: McGraw-Hill / Open University Press</a:t>
            </a:r>
            <a:endParaRPr lang="en-GB" sz="3200" dirty="0"/>
          </a:p>
        </p:txBody>
      </p:sp>
    </p:spTree>
    <p:extLst>
      <p:ext uri="{BB962C8B-B14F-4D97-AF65-F5344CB8AC3E}">
        <p14:creationId xmlns:p14="http://schemas.microsoft.com/office/powerpoint/2010/main" val="370432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6315B-D6B9-4224-ABDE-7836BD840E2F}"/>
              </a:ext>
            </a:extLst>
          </p:cNvPr>
          <p:cNvSpPr>
            <a:spLocks noGrp="1"/>
          </p:cNvSpPr>
          <p:nvPr>
            <p:ph type="title"/>
          </p:nvPr>
        </p:nvSpPr>
        <p:spPr>
          <a:xfrm>
            <a:off x="6537023" y="804334"/>
            <a:ext cx="5006336" cy="1325563"/>
          </a:xfrm>
        </p:spPr>
        <p:txBody>
          <a:bodyPr>
            <a:normAutofit/>
          </a:bodyPr>
          <a:lstStyle/>
          <a:p>
            <a:r>
              <a:rPr lang="en-GB" dirty="0"/>
              <a:t>Discussion in pairs</a:t>
            </a:r>
          </a:p>
        </p:txBody>
      </p:sp>
      <p:sp>
        <p:nvSpPr>
          <p:cNvPr id="16" name="Freeform: Shape 18">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20">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Flow">
            <a:extLst>
              <a:ext uri="{FF2B5EF4-FFF2-40B4-BE49-F238E27FC236}">
                <a16:creationId xmlns:a16="http://schemas.microsoft.com/office/drawing/2014/main" id="{A5B4B720-99F8-4497-89D9-DE6667B08B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4241" y="643466"/>
            <a:ext cx="4105275" cy="4105275"/>
          </a:xfrm>
          <a:prstGeom prst="rect">
            <a:avLst/>
          </a:prstGeom>
        </p:spPr>
      </p:pic>
      <p:sp>
        <p:nvSpPr>
          <p:cNvPr id="3" name="Content Placeholder 2">
            <a:extLst>
              <a:ext uri="{FF2B5EF4-FFF2-40B4-BE49-F238E27FC236}">
                <a16:creationId xmlns:a16="http://schemas.microsoft.com/office/drawing/2014/main" id="{7331E1EB-640F-4F10-91B4-6760BB0791A0}"/>
              </a:ext>
            </a:extLst>
          </p:cNvPr>
          <p:cNvSpPr>
            <a:spLocks noGrp="1"/>
          </p:cNvSpPr>
          <p:nvPr>
            <p:ph idx="1"/>
          </p:nvPr>
        </p:nvSpPr>
        <p:spPr>
          <a:xfrm>
            <a:off x="6537023" y="2355742"/>
            <a:ext cx="5006336" cy="4091553"/>
          </a:xfrm>
        </p:spPr>
        <p:txBody>
          <a:bodyPr anchor="t">
            <a:normAutofit/>
          </a:bodyPr>
          <a:lstStyle/>
          <a:p>
            <a:pPr marL="0" indent="0">
              <a:buNone/>
            </a:pPr>
            <a:r>
              <a:rPr lang="en-GB" dirty="0"/>
              <a:t>What’s your interest in this topic?</a:t>
            </a:r>
          </a:p>
          <a:p>
            <a:pPr marL="0" indent="0">
              <a:buNone/>
            </a:pPr>
            <a:endParaRPr lang="en-GB" dirty="0"/>
          </a:p>
          <a:p>
            <a:pPr marL="0" indent="0">
              <a:buNone/>
            </a:pPr>
            <a:r>
              <a:rPr lang="en-GB" dirty="0"/>
              <a:t>What experiences have you had of encountering mental health issues as a coach, or at work, or in life more generally?</a:t>
            </a:r>
          </a:p>
          <a:p>
            <a:pPr marL="0" indent="0">
              <a:buNone/>
            </a:pPr>
            <a:endParaRPr lang="en-GB" dirty="0"/>
          </a:p>
          <a:p>
            <a:pPr marL="0" indent="0">
              <a:buNone/>
            </a:pPr>
            <a:r>
              <a:rPr lang="en-GB" dirty="0"/>
              <a:t>5 minutes each way</a:t>
            </a:r>
          </a:p>
        </p:txBody>
      </p:sp>
    </p:spTree>
    <p:extLst>
      <p:ext uri="{BB962C8B-B14F-4D97-AF65-F5344CB8AC3E}">
        <p14:creationId xmlns:p14="http://schemas.microsoft.com/office/powerpoint/2010/main" val="200329725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9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0CFF732-0A60-413B-B56B-717C35DC6AE6}"/>
              </a:ext>
            </a:extLst>
          </p:cNvPr>
          <p:cNvSpPr>
            <a:spLocks noGrp="1"/>
          </p:cNvSpPr>
          <p:nvPr>
            <p:ph type="title"/>
          </p:nvPr>
        </p:nvSpPr>
        <p:spPr>
          <a:xfrm>
            <a:off x="863029" y="1056904"/>
            <a:ext cx="3317085" cy="4750508"/>
          </a:xfrm>
          <a:noFill/>
        </p:spPr>
        <p:txBody>
          <a:bodyPr>
            <a:normAutofit/>
          </a:bodyPr>
          <a:lstStyle/>
          <a:p>
            <a:r>
              <a:rPr lang="en-GB">
                <a:solidFill>
                  <a:srgbClr val="FFFFFF"/>
                </a:solidFill>
              </a:rPr>
              <a:t>Cavanagh’s Criteria</a:t>
            </a:r>
            <a:endParaRPr lang="en-GB" dirty="0">
              <a:solidFill>
                <a:srgbClr val="FFFFFF"/>
              </a:solidFill>
            </a:endParaRPr>
          </a:p>
        </p:txBody>
      </p:sp>
      <p:graphicFrame>
        <p:nvGraphicFramePr>
          <p:cNvPr id="91" name="Content Placeholder 2">
            <a:extLst>
              <a:ext uri="{FF2B5EF4-FFF2-40B4-BE49-F238E27FC236}">
                <a16:creationId xmlns:a16="http://schemas.microsoft.com/office/drawing/2014/main" id="{6F6C2748-6B2C-4582-992F-640D87EE0FDC}"/>
              </a:ext>
            </a:extLst>
          </p:cNvPr>
          <p:cNvGraphicFramePr>
            <a:graphicFrameLocks noGrp="1"/>
          </p:cNvGraphicFramePr>
          <p:nvPr>
            <p:ph idx="1"/>
            <p:extLst>
              <p:ext uri="{D42A27DB-BD31-4B8C-83A1-F6EECF244321}">
                <p14:modId xmlns:p14="http://schemas.microsoft.com/office/powerpoint/2010/main" val="2638121928"/>
              </p:ext>
            </p:extLst>
          </p:nvPr>
        </p:nvGraphicFramePr>
        <p:xfrm>
          <a:off x="5070765" y="249382"/>
          <a:ext cx="6982690" cy="6436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5977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4119C-16BC-41BA-9787-3E23496F1519}"/>
              </a:ext>
            </a:extLst>
          </p:cNvPr>
          <p:cNvSpPr>
            <a:spLocks noGrp="1"/>
          </p:cNvSpPr>
          <p:nvPr>
            <p:ph type="title"/>
          </p:nvPr>
        </p:nvSpPr>
        <p:spPr>
          <a:xfrm>
            <a:off x="6208651" y="540280"/>
            <a:ext cx="5314536" cy="1325563"/>
          </a:xfrm>
        </p:spPr>
        <p:txBody>
          <a:bodyPr>
            <a:normAutofit/>
          </a:bodyPr>
          <a:lstStyle/>
          <a:p>
            <a:r>
              <a:rPr lang="en-GB" sz="3600" dirty="0"/>
              <a:t>From the EMCC / AC Global Code of Ethics</a:t>
            </a:r>
          </a:p>
        </p:txBody>
      </p:sp>
      <p:sp>
        <p:nvSpPr>
          <p:cNvPr id="23" name="Freeform: Shape 18">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0">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Family">
            <a:extLst>
              <a:ext uri="{FF2B5EF4-FFF2-40B4-BE49-F238E27FC236}">
                <a16:creationId xmlns:a16="http://schemas.microsoft.com/office/drawing/2014/main" id="{E63357C1-A95D-4669-9EDF-AB88146AC3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3" name="Content Placeholder 2">
            <a:extLst>
              <a:ext uri="{FF2B5EF4-FFF2-40B4-BE49-F238E27FC236}">
                <a16:creationId xmlns:a16="http://schemas.microsoft.com/office/drawing/2014/main" id="{92269575-8F50-4737-A348-8A3EEC6C5C36}"/>
              </a:ext>
            </a:extLst>
          </p:cNvPr>
          <p:cNvSpPr>
            <a:spLocks noGrp="1"/>
          </p:cNvSpPr>
          <p:nvPr>
            <p:ph idx="1"/>
          </p:nvPr>
        </p:nvSpPr>
        <p:spPr>
          <a:xfrm>
            <a:off x="6053667" y="2076773"/>
            <a:ext cx="5647553" cy="4479009"/>
          </a:xfrm>
        </p:spPr>
        <p:txBody>
          <a:bodyPr anchor="t">
            <a:normAutofit fontScale="70000" lnSpcReduction="20000"/>
          </a:bodyPr>
          <a:lstStyle/>
          <a:p>
            <a:pPr marL="0" indent="0">
              <a:buNone/>
            </a:pPr>
            <a:r>
              <a:rPr lang="en-GB" sz="3400" b="1" dirty="0"/>
              <a:t>4.1:</a:t>
            </a:r>
            <a:endParaRPr lang="en-GB" sz="3400" dirty="0"/>
          </a:p>
          <a:p>
            <a:pPr marL="0" indent="0">
              <a:buNone/>
            </a:pPr>
            <a:r>
              <a:rPr lang="en-GB" sz="3400" dirty="0"/>
              <a:t>Members will have the qualifications, skills and experience appropriate to meet the needs of the client and will operate within the limits of their competence. Members should refer the client to a more experienced or suitably qualified practising member where appropriate.</a:t>
            </a:r>
          </a:p>
          <a:p>
            <a:pPr marL="0" indent="0">
              <a:buNone/>
            </a:pPr>
            <a:endParaRPr lang="en-GB" sz="3400" dirty="0"/>
          </a:p>
          <a:p>
            <a:pPr marL="0" indent="0">
              <a:buNone/>
            </a:pPr>
            <a:r>
              <a:rPr lang="en-GB" sz="3400" b="1" dirty="0"/>
              <a:t>4.5:</a:t>
            </a:r>
            <a:endParaRPr lang="en-GB" sz="3400" dirty="0"/>
          </a:p>
          <a:p>
            <a:pPr marL="0" indent="0">
              <a:buNone/>
            </a:pPr>
            <a:r>
              <a:rPr lang="en-GB" sz="3400" dirty="0"/>
              <a:t>Members will discuss any ethical dilemmas and potential, or actual, breaches of this Code with their supervisor or peer supervision group for support and guidance.</a:t>
            </a:r>
          </a:p>
          <a:p>
            <a:endParaRPr lang="en-GB" sz="1800" dirty="0"/>
          </a:p>
          <a:p>
            <a:pPr marL="0" indent="0">
              <a:buNone/>
            </a:pPr>
            <a:endParaRPr lang="en-GB" sz="1800" dirty="0"/>
          </a:p>
        </p:txBody>
      </p:sp>
    </p:spTree>
    <p:extLst>
      <p:ext uri="{BB962C8B-B14F-4D97-AF65-F5344CB8AC3E}">
        <p14:creationId xmlns:p14="http://schemas.microsoft.com/office/powerpoint/2010/main" val="339038135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1AA0E57-8343-453F-AA55-9EB5548F5389}"/>
              </a:ext>
            </a:extLst>
          </p:cNvPr>
          <p:cNvSpPr>
            <a:spLocks noGrp="1" noChangeArrowheads="1"/>
          </p:cNvSpPr>
          <p:nvPr>
            <p:ph type="title"/>
          </p:nvPr>
        </p:nvSpPr>
        <p:spPr>
          <a:xfrm>
            <a:off x="677112" y="804334"/>
            <a:ext cx="5715066" cy="1325563"/>
          </a:xfrm>
        </p:spPr>
        <p:txBody>
          <a:bodyPr>
            <a:normAutofit/>
          </a:bodyPr>
          <a:lstStyle/>
          <a:p>
            <a:pPr eaLnBrk="1" hangingPunct="1"/>
            <a:r>
              <a:rPr lang="en-GB" altLang="en-US" sz="3600" b="1" dirty="0"/>
              <a:t>The Functions of Supervision</a:t>
            </a:r>
          </a:p>
        </p:txBody>
      </p:sp>
      <p:sp>
        <p:nvSpPr>
          <p:cNvPr id="18435" name="Rectangle 3">
            <a:extLst>
              <a:ext uri="{FF2B5EF4-FFF2-40B4-BE49-F238E27FC236}">
                <a16:creationId xmlns:a16="http://schemas.microsoft.com/office/drawing/2014/main" id="{F0A34E8E-352D-4702-A590-45E33BE2FC4B}"/>
              </a:ext>
            </a:extLst>
          </p:cNvPr>
          <p:cNvSpPr>
            <a:spLocks noGrp="1"/>
          </p:cNvSpPr>
          <p:nvPr>
            <p:ph idx="1"/>
          </p:nvPr>
        </p:nvSpPr>
        <p:spPr>
          <a:xfrm>
            <a:off x="805543" y="2340244"/>
            <a:ext cx="5272888" cy="4246536"/>
          </a:xfrm>
        </p:spPr>
        <p:txBody>
          <a:bodyPr anchor="t">
            <a:normAutofit/>
          </a:bodyPr>
          <a:lstStyle/>
          <a:p>
            <a:pPr eaLnBrk="1" hangingPunct="1"/>
            <a:r>
              <a:rPr lang="en-GB" altLang="en-US" dirty="0"/>
              <a:t>Normative </a:t>
            </a:r>
          </a:p>
          <a:p>
            <a:pPr eaLnBrk="1" hangingPunct="1">
              <a:buFont typeface="Wingdings" panose="05000000000000000000" pitchFamily="2" charset="2"/>
              <a:buNone/>
            </a:pPr>
            <a:endParaRPr lang="en-GB" altLang="en-US" dirty="0"/>
          </a:p>
          <a:p>
            <a:pPr eaLnBrk="1" hangingPunct="1"/>
            <a:r>
              <a:rPr lang="en-GB" altLang="en-US" dirty="0"/>
              <a:t>Formative </a:t>
            </a:r>
          </a:p>
          <a:p>
            <a:pPr eaLnBrk="1" hangingPunct="1">
              <a:buFont typeface="Wingdings" panose="05000000000000000000" pitchFamily="2" charset="2"/>
              <a:buNone/>
            </a:pPr>
            <a:endParaRPr lang="en-GB" altLang="en-US" dirty="0"/>
          </a:p>
          <a:p>
            <a:pPr eaLnBrk="1" hangingPunct="1"/>
            <a:r>
              <a:rPr lang="en-GB" altLang="en-US" dirty="0"/>
              <a:t>Restorative </a:t>
            </a:r>
          </a:p>
          <a:p>
            <a:pPr eaLnBrk="1" hangingPunct="1"/>
            <a:endParaRPr lang="en-GB" altLang="en-US" sz="1800" dirty="0"/>
          </a:p>
          <a:p>
            <a:pPr>
              <a:defRPr/>
            </a:pPr>
            <a:r>
              <a:rPr lang="en-GB" sz="1400" dirty="0" err="1"/>
              <a:t>Inskipp</a:t>
            </a:r>
            <a:r>
              <a:rPr lang="en-GB" sz="1400" dirty="0"/>
              <a:t> &amp; Proctor 1995</a:t>
            </a:r>
          </a:p>
        </p:txBody>
      </p:sp>
      <p:sp>
        <p:nvSpPr>
          <p:cNvPr id="137"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Freeform: Shape 138">
            <a:extLst>
              <a:ext uri="{FF2B5EF4-FFF2-40B4-BE49-F238E27FC236}">
                <a16:creationId xmlns:a16="http://schemas.microsoft.com/office/drawing/2014/main" id="{4330B6AC-E6AB-45E4-A303-C8DE90EB2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2" name="Graphic 71" descr="Fingerprint2">
            <a:extLst>
              <a:ext uri="{FF2B5EF4-FFF2-40B4-BE49-F238E27FC236}">
                <a16:creationId xmlns:a16="http://schemas.microsoft.com/office/drawing/2014/main" id="{A4B1ADBE-E9C9-4B4B-982B-C21CDEC416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4800" y="1957050"/>
            <a:ext cx="3945463" cy="3945463"/>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fade">
                                      <p:cBhvr>
                                        <p:cTn id="12" dur="500"/>
                                        <p:tgtEl>
                                          <p:spTgt spid="184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animEffect transition="in" filter="fade">
                                      <p:cBhvr>
                                        <p:cTn id="17" dur="500"/>
                                        <p:tgtEl>
                                          <p:spTgt spid="184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6" end="6"/>
                                            </p:txEl>
                                          </p:spTgt>
                                        </p:tgtEl>
                                        <p:attrNameLst>
                                          <p:attrName>style.visibility</p:attrName>
                                        </p:attrNameLst>
                                      </p:cBhvr>
                                      <p:to>
                                        <p:strVal val="visible"/>
                                      </p:to>
                                    </p:set>
                                    <p:animEffect transition="in" filter="fade">
                                      <p:cBhvr>
                                        <p:cTn id="22"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Picture 138">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386" name="Title 1">
            <a:extLst>
              <a:ext uri="{FF2B5EF4-FFF2-40B4-BE49-F238E27FC236}">
                <a16:creationId xmlns:a16="http://schemas.microsoft.com/office/drawing/2014/main" id="{E3149DC1-8C94-4D91-9E97-A23A5CF7219F}"/>
              </a:ext>
            </a:extLst>
          </p:cNvPr>
          <p:cNvSpPr>
            <a:spLocks noGrp="1"/>
          </p:cNvSpPr>
          <p:nvPr>
            <p:ph type="title"/>
          </p:nvPr>
        </p:nvSpPr>
        <p:spPr>
          <a:xfrm>
            <a:off x="6090574" y="483816"/>
            <a:ext cx="4977976" cy="1140837"/>
          </a:xfrm>
        </p:spPr>
        <p:txBody>
          <a:bodyPr>
            <a:noAutofit/>
          </a:bodyPr>
          <a:lstStyle/>
          <a:p>
            <a:pPr eaLnBrk="1" hangingPunct="1"/>
            <a:r>
              <a:rPr lang="en-GB" altLang="en-US" sz="3600" b="1" dirty="0">
                <a:solidFill>
                  <a:srgbClr val="000000"/>
                </a:solidFill>
              </a:rPr>
              <a:t>Catherine Sandler’s Emotional Profiles Triangle</a:t>
            </a:r>
          </a:p>
        </p:txBody>
      </p:sp>
      <p:sp>
        <p:nvSpPr>
          <p:cNvPr id="141"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34" name="Graphic 133" descr="Recycle">
            <a:extLst>
              <a:ext uri="{FF2B5EF4-FFF2-40B4-BE49-F238E27FC236}">
                <a16:creationId xmlns:a16="http://schemas.microsoft.com/office/drawing/2014/main" id="{E485FC03-7AB9-4890-A834-D2EAD6C01C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14339" name="Content Placeholder 2">
            <a:extLst>
              <a:ext uri="{FF2B5EF4-FFF2-40B4-BE49-F238E27FC236}">
                <a16:creationId xmlns:a16="http://schemas.microsoft.com/office/drawing/2014/main" id="{31E6659D-27DA-417A-8A0F-CC2003D98E62}"/>
              </a:ext>
            </a:extLst>
          </p:cNvPr>
          <p:cNvSpPr>
            <a:spLocks noGrp="1"/>
          </p:cNvSpPr>
          <p:nvPr>
            <p:ph idx="1"/>
          </p:nvPr>
        </p:nvSpPr>
        <p:spPr>
          <a:xfrm>
            <a:off x="5614877" y="1766807"/>
            <a:ext cx="5734372" cy="4866469"/>
          </a:xfrm>
        </p:spPr>
        <p:txBody>
          <a:bodyPr anchor="ctr">
            <a:normAutofit/>
          </a:bodyPr>
          <a:lstStyle/>
          <a:p>
            <a:pPr eaLnBrk="1" hangingPunct="1">
              <a:buFont typeface="Arial" panose="020B0604020202020204" pitchFamily="34" charset="0"/>
              <a:buNone/>
            </a:pPr>
            <a:r>
              <a:rPr lang="en-GB" altLang="en-US" sz="1700" dirty="0">
                <a:solidFill>
                  <a:srgbClr val="000000"/>
                </a:solidFill>
              </a:rPr>
              <a:t>	</a:t>
            </a:r>
            <a:r>
              <a:rPr lang="en-GB" altLang="en-US" sz="2400" dirty="0">
                <a:solidFill>
                  <a:srgbClr val="000000"/>
                </a:solidFill>
              </a:rPr>
              <a:t>“A model that defines three emotional profiles, each of which underpins a specific set of closely linked functional and dysfunctional leadership or interpersonal behaviours.  </a:t>
            </a:r>
          </a:p>
          <a:p>
            <a:pPr eaLnBrk="1" hangingPunct="1">
              <a:buFont typeface="Arial" panose="020B0604020202020204" pitchFamily="34" charset="0"/>
              <a:buNone/>
            </a:pPr>
            <a:endParaRPr lang="en-GB" altLang="en-US" sz="2400" dirty="0">
              <a:solidFill>
                <a:srgbClr val="000000"/>
              </a:solidFill>
            </a:endParaRPr>
          </a:p>
          <a:p>
            <a:pPr eaLnBrk="1" hangingPunct="1">
              <a:buFont typeface="Arial" panose="020B0604020202020204" pitchFamily="34" charset="0"/>
              <a:buNone/>
            </a:pPr>
            <a:r>
              <a:rPr lang="en-GB" altLang="en-US" sz="2400" dirty="0">
                <a:solidFill>
                  <a:srgbClr val="000000"/>
                </a:solidFill>
              </a:rPr>
              <a:t>	“[The EPT] puts forward the idea that all individuals move back and forth along the spectrum between their functional and dysfunctional forms of leadership.”</a:t>
            </a:r>
          </a:p>
          <a:p>
            <a:pPr eaLnBrk="1" hangingPunct="1">
              <a:buFont typeface="Arial" panose="020B0604020202020204" pitchFamily="34" charset="0"/>
              <a:buNone/>
            </a:pPr>
            <a:endParaRPr lang="en-GB" altLang="en-US" sz="1700" dirty="0">
              <a:solidFill>
                <a:srgbClr val="000000"/>
              </a:solidFill>
            </a:endParaRPr>
          </a:p>
          <a:p>
            <a:pPr>
              <a:buNone/>
            </a:pPr>
            <a:r>
              <a:rPr lang="en-GB" altLang="en-US" sz="1200" dirty="0">
                <a:solidFill>
                  <a:srgbClr val="000000"/>
                </a:solidFill>
              </a:rPr>
              <a:t>	Sandler 2011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20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fade">
                                      <p:cBhvr>
                                        <p:cTn id="12" dur="2000"/>
                                        <p:tgtEl>
                                          <p:spTgt spid="143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4" end="4"/>
                                            </p:txEl>
                                          </p:spTgt>
                                        </p:tgtEl>
                                        <p:attrNameLst>
                                          <p:attrName>style.visibility</p:attrName>
                                        </p:attrNameLst>
                                      </p:cBhvr>
                                      <p:to>
                                        <p:strVal val="visible"/>
                                      </p:to>
                                    </p:set>
                                    <p:animEffect transition="in" filter="fade">
                                      <p:cBhvr>
                                        <p:cTn id="17" dur="20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CD4801CD-8F58-468A-89D1-1CA2CD29A9BF}"/>
              </a:ext>
            </a:extLst>
          </p:cNvPr>
          <p:cNvSpPr/>
          <p:nvPr/>
        </p:nvSpPr>
        <p:spPr>
          <a:xfrm>
            <a:off x="4727575" y="2420939"/>
            <a:ext cx="2736850" cy="22320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endParaRPr lang="en-US" altLang="en-US" sz="1800">
              <a:solidFill>
                <a:srgbClr val="FFFFFF"/>
              </a:solidFill>
              <a:cs typeface="Arial" charset="0"/>
            </a:endParaRPr>
          </a:p>
        </p:txBody>
      </p:sp>
      <p:sp>
        <p:nvSpPr>
          <p:cNvPr id="17411" name="TextBox 2">
            <a:extLst>
              <a:ext uri="{FF2B5EF4-FFF2-40B4-BE49-F238E27FC236}">
                <a16:creationId xmlns:a16="http://schemas.microsoft.com/office/drawing/2014/main" id="{40B6462D-9D00-4012-A1AE-43EE7309457C}"/>
              </a:ext>
            </a:extLst>
          </p:cNvPr>
          <p:cNvSpPr txBox="1">
            <a:spLocks noChangeArrowheads="1"/>
          </p:cNvSpPr>
          <p:nvPr/>
        </p:nvSpPr>
        <p:spPr bwMode="auto">
          <a:xfrm>
            <a:off x="1524000" y="188913"/>
            <a:ext cx="914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latin typeface="Arial" panose="020B0604020202020204" pitchFamily="34" charset="0"/>
              </a:rPr>
              <a:t>Most leaders tend to have one of the following as their</a:t>
            </a:r>
          </a:p>
          <a:p>
            <a:pPr algn="ctr" eaLnBrk="1" hangingPunct="1">
              <a:spcBef>
                <a:spcPct val="0"/>
              </a:spcBef>
              <a:buFontTx/>
              <a:buNone/>
            </a:pPr>
            <a:r>
              <a:rPr lang="en-GB" altLang="en-US" sz="2400">
                <a:latin typeface="Arial" panose="020B0604020202020204" pitchFamily="34" charset="0"/>
              </a:rPr>
              <a:t>primary (although not exclusive) emotional style:</a:t>
            </a:r>
          </a:p>
        </p:txBody>
      </p:sp>
      <p:sp>
        <p:nvSpPr>
          <p:cNvPr id="17412" name="TextBox 3">
            <a:extLst>
              <a:ext uri="{FF2B5EF4-FFF2-40B4-BE49-F238E27FC236}">
                <a16:creationId xmlns:a16="http://schemas.microsoft.com/office/drawing/2014/main" id="{A3CF561D-326F-4154-A781-3E967B8E86A5}"/>
              </a:ext>
            </a:extLst>
          </p:cNvPr>
          <p:cNvSpPr txBox="1">
            <a:spLocks noChangeArrowheads="1"/>
          </p:cNvSpPr>
          <p:nvPr/>
        </p:nvSpPr>
        <p:spPr bwMode="auto">
          <a:xfrm>
            <a:off x="3000376" y="1341438"/>
            <a:ext cx="61198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rPr>
              <a:t>High energy, passionate and driven,</a:t>
            </a:r>
          </a:p>
          <a:p>
            <a:pPr algn="ctr" eaLnBrk="1" hangingPunct="1">
              <a:spcBef>
                <a:spcPct val="0"/>
              </a:spcBef>
              <a:buFontTx/>
              <a:buNone/>
            </a:pPr>
            <a:r>
              <a:rPr lang="en-GB" altLang="en-US" sz="1800">
                <a:latin typeface="Arial" panose="020B0604020202020204" pitchFamily="34" charset="0"/>
              </a:rPr>
              <a:t>they are task-focused and set the direction</a:t>
            </a:r>
          </a:p>
        </p:txBody>
      </p:sp>
      <p:sp>
        <p:nvSpPr>
          <p:cNvPr id="17413" name="TextBox 4">
            <a:extLst>
              <a:ext uri="{FF2B5EF4-FFF2-40B4-BE49-F238E27FC236}">
                <a16:creationId xmlns:a16="http://schemas.microsoft.com/office/drawing/2014/main" id="{8AA2C981-C5E8-4F08-894E-951BC5D308D8}"/>
              </a:ext>
            </a:extLst>
          </p:cNvPr>
          <p:cNvSpPr txBox="1">
            <a:spLocks noChangeArrowheads="1"/>
          </p:cNvSpPr>
          <p:nvPr/>
        </p:nvSpPr>
        <p:spPr bwMode="auto">
          <a:xfrm>
            <a:off x="1524001" y="5013326"/>
            <a:ext cx="38512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rPr>
              <a:t>Warm, inclusive and relationship-focused, they like building teams and developing others</a:t>
            </a:r>
          </a:p>
        </p:txBody>
      </p:sp>
      <p:sp>
        <p:nvSpPr>
          <p:cNvPr id="17414" name="TextBox 5">
            <a:extLst>
              <a:ext uri="{FF2B5EF4-FFF2-40B4-BE49-F238E27FC236}">
                <a16:creationId xmlns:a16="http://schemas.microsoft.com/office/drawing/2014/main" id="{11EC4E6E-FBBE-4895-A086-98E863BC06F1}"/>
              </a:ext>
            </a:extLst>
          </p:cNvPr>
          <p:cNvSpPr txBox="1">
            <a:spLocks noChangeArrowheads="1"/>
          </p:cNvSpPr>
          <p:nvPr/>
        </p:nvSpPr>
        <p:spPr bwMode="auto">
          <a:xfrm>
            <a:off x="6600825" y="5013326"/>
            <a:ext cx="38877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rPr>
              <a:t>Calm, cool and collected, they like an objective, logical, data-driven approach to the task</a:t>
            </a:r>
          </a:p>
        </p:txBody>
      </p:sp>
      <p:sp>
        <p:nvSpPr>
          <p:cNvPr id="17415" name="TextBox 6">
            <a:extLst>
              <a:ext uri="{FF2B5EF4-FFF2-40B4-BE49-F238E27FC236}">
                <a16:creationId xmlns:a16="http://schemas.microsoft.com/office/drawing/2014/main" id="{3036F875-E7F6-4E3A-8350-9A4C31ABE0B4}"/>
              </a:ext>
            </a:extLst>
          </p:cNvPr>
          <p:cNvSpPr txBox="1">
            <a:spLocks noChangeArrowheads="1"/>
          </p:cNvSpPr>
          <p:nvPr/>
        </p:nvSpPr>
        <p:spPr bwMode="auto">
          <a:xfrm>
            <a:off x="3648076" y="6308726"/>
            <a:ext cx="49688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dirty="0">
                <a:latin typeface="Arial" panose="020B0604020202020204" pitchFamily="34" charset="0"/>
              </a:rPr>
              <a:t>Sandler 2011, p. 100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B97FC6CD-EE03-4DC4-8573-04EAB88C5B56}"/>
              </a:ext>
            </a:extLst>
          </p:cNvPr>
          <p:cNvSpPr/>
          <p:nvPr/>
        </p:nvSpPr>
        <p:spPr>
          <a:xfrm>
            <a:off x="4727575" y="2420939"/>
            <a:ext cx="2736850" cy="22320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endParaRPr lang="en-US" altLang="en-US" sz="1800">
              <a:solidFill>
                <a:srgbClr val="FFFFFF"/>
              </a:solidFill>
              <a:cs typeface="Arial" charset="0"/>
            </a:endParaRPr>
          </a:p>
        </p:txBody>
      </p:sp>
      <p:sp>
        <p:nvSpPr>
          <p:cNvPr id="18435" name="TextBox 2">
            <a:extLst>
              <a:ext uri="{FF2B5EF4-FFF2-40B4-BE49-F238E27FC236}">
                <a16:creationId xmlns:a16="http://schemas.microsoft.com/office/drawing/2014/main" id="{A218EB92-187E-4105-892F-4B65907854C7}"/>
              </a:ext>
            </a:extLst>
          </p:cNvPr>
          <p:cNvSpPr txBox="1">
            <a:spLocks noChangeArrowheads="1"/>
          </p:cNvSpPr>
          <p:nvPr/>
        </p:nvSpPr>
        <p:spPr bwMode="auto">
          <a:xfrm>
            <a:off x="1524000" y="188913"/>
            <a:ext cx="914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latin typeface="Arial" panose="020B0604020202020204" pitchFamily="34" charset="0"/>
              </a:rPr>
              <a:t>Under significant pressure, leaders tend to respond</a:t>
            </a:r>
          </a:p>
          <a:p>
            <a:pPr algn="ctr" eaLnBrk="1" hangingPunct="1">
              <a:spcBef>
                <a:spcPct val="0"/>
              </a:spcBef>
              <a:buFontTx/>
              <a:buNone/>
            </a:pPr>
            <a:r>
              <a:rPr lang="en-GB" altLang="en-US" sz="2400">
                <a:latin typeface="Arial" panose="020B0604020202020204" pitchFamily="34" charset="0"/>
              </a:rPr>
              <a:t>primarily (although not exclusively) in one of three ways:</a:t>
            </a:r>
          </a:p>
        </p:txBody>
      </p:sp>
      <p:sp>
        <p:nvSpPr>
          <p:cNvPr id="18436" name="TextBox 3">
            <a:extLst>
              <a:ext uri="{FF2B5EF4-FFF2-40B4-BE49-F238E27FC236}">
                <a16:creationId xmlns:a16="http://schemas.microsoft.com/office/drawing/2014/main" id="{AFC852A4-18B0-4534-88AA-C0F4D935C2A5}"/>
              </a:ext>
            </a:extLst>
          </p:cNvPr>
          <p:cNvSpPr txBox="1">
            <a:spLocks noChangeArrowheads="1"/>
          </p:cNvSpPr>
          <p:nvPr/>
        </p:nvSpPr>
        <p:spPr bwMode="auto">
          <a:xfrm>
            <a:off x="3000376" y="1341439"/>
            <a:ext cx="6119813"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latin typeface="Arial" panose="020B0604020202020204" pitchFamily="34" charset="0"/>
              </a:rPr>
              <a:t>FIGHT: aggression is mobilised and they fail to control their anger, resulting in critical outbursts, irritability or powerfully passive-aggressive behaviour</a:t>
            </a:r>
          </a:p>
        </p:txBody>
      </p:sp>
      <p:sp>
        <p:nvSpPr>
          <p:cNvPr id="18437" name="TextBox 4">
            <a:extLst>
              <a:ext uri="{FF2B5EF4-FFF2-40B4-BE49-F238E27FC236}">
                <a16:creationId xmlns:a16="http://schemas.microsoft.com/office/drawing/2014/main" id="{43208231-FBFF-4026-ACA9-DE1DFE15E19D}"/>
              </a:ext>
            </a:extLst>
          </p:cNvPr>
          <p:cNvSpPr txBox="1">
            <a:spLocks noChangeArrowheads="1"/>
          </p:cNvSpPr>
          <p:nvPr/>
        </p:nvSpPr>
        <p:spPr bwMode="auto">
          <a:xfrm>
            <a:off x="1703389" y="4797425"/>
            <a:ext cx="385127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latin typeface="Arial" panose="020B0604020202020204" pitchFamily="34" charset="0"/>
              </a:rPr>
              <a:t>FLIGHT: fear is mobilised and they fail to control their anxiety, resulting in passive or manipulative behaviour and conflict-avoidance</a:t>
            </a:r>
          </a:p>
        </p:txBody>
      </p:sp>
      <p:sp>
        <p:nvSpPr>
          <p:cNvPr id="18438" name="TextBox 5">
            <a:extLst>
              <a:ext uri="{FF2B5EF4-FFF2-40B4-BE49-F238E27FC236}">
                <a16:creationId xmlns:a16="http://schemas.microsoft.com/office/drawing/2014/main" id="{7F310F1A-AE5A-4D62-91B4-9A38D13B551B}"/>
              </a:ext>
            </a:extLst>
          </p:cNvPr>
          <p:cNvSpPr txBox="1">
            <a:spLocks noChangeArrowheads="1"/>
          </p:cNvSpPr>
          <p:nvPr/>
        </p:nvSpPr>
        <p:spPr bwMode="auto">
          <a:xfrm>
            <a:off x="6600826" y="4797425"/>
            <a:ext cx="4067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latin typeface="Arial" panose="020B0604020202020204" pitchFamily="34" charset="0"/>
              </a:rPr>
              <a:t>FREEZE: feelings are shut down and they fail to engage emotionally with others, resulting in a sense of remoteness and lack of connection</a:t>
            </a:r>
          </a:p>
        </p:txBody>
      </p:sp>
      <p:sp>
        <p:nvSpPr>
          <p:cNvPr id="18439" name="TextBox 6">
            <a:extLst>
              <a:ext uri="{FF2B5EF4-FFF2-40B4-BE49-F238E27FC236}">
                <a16:creationId xmlns:a16="http://schemas.microsoft.com/office/drawing/2014/main" id="{599A609F-7CB4-48DA-8353-0AD50E4E04B7}"/>
              </a:ext>
            </a:extLst>
          </p:cNvPr>
          <p:cNvSpPr txBox="1">
            <a:spLocks noChangeArrowheads="1"/>
          </p:cNvSpPr>
          <p:nvPr/>
        </p:nvSpPr>
        <p:spPr bwMode="auto">
          <a:xfrm>
            <a:off x="3575051" y="6308726"/>
            <a:ext cx="49688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dirty="0">
                <a:latin typeface="Arial" panose="020B0604020202020204" pitchFamily="34" charset="0"/>
              </a:rPr>
              <a:t>Sandler 2011 p. 102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459C593B-1F11-4AA6-8228-BBA6B66AB1C1}"/>
              </a:ext>
            </a:extLst>
          </p:cNvPr>
          <p:cNvSpPr/>
          <p:nvPr/>
        </p:nvSpPr>
        <p:spPr>
          <a:xfrm>
            <a:off x="4727575" y="2420939"/>
            <a:ext cx="2736850" cy="22320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endParaRPr lang="en-US" altLang="en-US" sz="1800">
              <a:solidFill>
                <a:srgbClr val="FFFFFF"/>
              </a:solidFill>
              <a:cs typeface="Arial" charset="0"/>
            </a:endParaRPr>
          </a:p>
        </p:txBody>
      </p:sp>
      <p:sp>
        <p:nvSpPr>
          <p:cNvPr id="19459" name="TextBox 2">
            <a:extLst>
              <a:ext uri="{FF2B5EF4-FFF2-40B4-BE49-F238E27FC236}">
                <a16:creationId xmlns:a16="http://schemas.microsoft.com/office/drawing/2014/main" id="{B0D18691-1049-4E45-9351-B80D6E3254C9}"/>
              </a:ext>
            </a:extLst>
          </p:cNvPr>
          <p:cNvSpPr txBox="1">
            <a:spLocks noChangeArrowheads="1"/>
          </p:cNvSpPr>
          <p:nvPr/>
        </p:nvSpPr>
        <p:spPr bwMode="auto">
          <a:xfrm>
            <a:off x="1524000" y="188913"/>
            <a:ext cx="914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latin typeface="Arial" panose="020B0604020202020204" pitchFamily="34" charset="0"/>
              </a:rPr>
              <a:t>To return to their most effective selves,</a:t>
            </a:r>
          </a:p>
          <a:p>
            <a:pPr algn="ctr" eaLnBrk="1" hangingPunct="1">
              <a:spcBef>
                <a:spcPct val="0"/>
              </a:spcBef>
              <a:buFontTx/>
              <a:buNone/>
            </a:pPr>
            <a:r>
              <a:rPr lang="en-GB" altLang="en-US" sz="2400">
                <a:latin typeface="Arial" panose="020B0604020202020204" pitchFamily="34" charset="0"/>
              </a:rPr>
              <a:t>leaders need to address these challenges:</a:t>
            </a:r>
          </a:p>
        </p:txBody>
      </p:sp>
      <p:sp>
        <p:nvSpPr>
          <p:cNvPr id="19460" name="TextBox 3">
            <a:extLst>
              <a:ext uri="{FF2B5EF4-FFF2-40B4-BE49-F238E27FC236}">
                <a16:creationId xmlns:a16="http://schemas.microsoft.com/office/drawing/2014/main" id="{75806DE9-43EF-4965-BFAF-56AEB3E4AD56}"/>
              </a:ext>
            </a:extLst>
          </p:cNvPr>
          <p:cNvSpPr txBox="1">
            <a:spLocks noChangeArrowheads="1"/>
          </p:cNvSpPr>
          <p:nvPr/>
        </p:nvSpPr>
        <p:spPr bwMode="auto">
          <a:xfrm>
            <a:off x="3143250" y="1341439"/>
            <a:ext cx="6121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rPr>
              <a:t>Those who go into FIGHT must calm down and regain perspective, reconnect with other people, and show more empathy and appreciation</a:t>
            </a:r>
          </a:p>
        </p:txBody>
      </p:sp>
      <p:sp>
        <p:nvSpPr>
          <p:cNvPr id="19461" name="TextBox 4">
            <a:extLst>
              <a:ext uri="{FF2B5EF4-FFF2-40B4-BE49-F238E27FC236}">
                <a16:creationId xmlns:a16="http://schemas.microsoft.com/office/drawing/2014/main" id="{C447061B-24FA-4DCA-A465-B748C902085D}"/>
              </a:ext>
            </a:extLst>
          </p:cNvPr>
          <p:cNvSpPr txBox="1">
            <a:spLocks noChangeArrowheads="1"/>
          </p:cNvSpPr>
          <p:nvPr/>
        </p:nvSpPr>
        <p:spPr bwMode="auto">
          <a:xfrm>
            <a:off x="1703389" y="4724401"/>
            <a:ext cx="385127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Those who go into FLIGHT must reconnect with the task, find the courage to overcome their fears, and be more honest with themselves and other people</a:t>
            </a:r>
          </a:p>
        </p:txBody>
      </p:sp>
      <p:sp>
        <p:nvSpPr>
          <p:cNvPr id="19462" name="TextBox 5">
            <a:extLst>
              <a:ext uri="{FF2B5EF4-FFF2-40B4-BE49-F238E27FC236}">
                <a16:creationId xmlns:a16="http://schemas.microsoft.com/office/drawing/2014/main" id="{7EB27646-8909-4F59-BDE1-C2A37E4A3E7F}"/>
              </a:ext>
            </a:extLst>
          </p:cNvPr>
          <p:cNvSpPr txBox="1">
            <a:spLocks noChangeArrowheads="1"/>
          </p:cNvSpPr>
          <p:nvPr/>
        </p:nvSpPr>
        <p:spPr bwMode="auto">
          <a:xfrm>
            <a:off x="6600826" y="4797425"/>
            <a:ext cx="4067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latin typeface="Arial" panose="020B0604020202020204" pitchFamily="34" charset="0"/>
              </a:rPr>
              <a:t>Those who go into FREEZE must mobilise their emotions, re-engage with other people and the task, and risk sharing more of themselves</a:t>
            </a:r>
          </a:p>
        </p:txBody>
      </p:sp>
      <p:sp>
        <p:nvSpPr>
          <p:cNvPr id="19463" name="TextBox 6">
            <a:extLst>
              <a:ext uri="{FF2B5EF4-FFF2-40B4-BE49-F238E27FC236}">
                <a16:creationId xmlns:a16="http://schemas.microsoft.com/office/drawing/2014/main" id="{5E9469A9-4AF4-45B6-A0B0-F84EC40E16E5}"/>
              </a:ext>
            </a:extLst>
          </p:cNvPr>
          <p:cNvSpPr txBox="1">
            <a:spLocks noChangeArrowheads="1"/>
          </p:cNvSpPr>
          <p:nvPr/>
        </p:nvSpPr>
        <p:spPr bwMode="auto">
          <a:xfrm>
            <a:off x="3648076" y="6381751"/>
            <a:ext cx="49688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200" dirty="0">
                <a:latin typeface="Arial" panose="020B0604020202020204" pitchFamily="34" charset="0"/>
              </a:rPr>
              <a:t>Sandler 2011, p. 104</a:t>
            </a:r>
          </a:p>
        </p:txBody>
      </p:sp>
      <p:sp>
        <p:nvSpPr>
          <p:cNvPr id="3" name="Rectangle 2">
            <a:extLst>
              <a:ext uri="{FF2B5EF4-FFF2-40B4-BE49-F238E27FC236}">
                <a16:creationId xmlns:a16="http://schemas.microsoft.com/office/drawing/2014/main" id="{422A6AF1-405E-4AFC-8176-37B0DD474B38}"/>
              </a:ext>
            </a:extLst>
          </p:cNvPr>
          <p:cNvSpPr/>
          <p:nvPr/>
        </p:nvSpPr>
        <p:spPr>
          <a:xfrm>
            <a:off x="5974813" y="3244334"/>
            <a:ext cx="242374" cy="369332"/>
          </a:xfrm>
          <a:prstGeom prst="rect">
            <a:avLst/>
          </a:prstGeom>
        </p:spPr>
        <p:txBody>
          <a:bodyPr wrap="none">
            <a:spAutoFit/>
          </a:bodyPr>
          <a:lstStyle/>
          <a:p>
            <a:r>
              <a:rPr lang="en-GB" b="0" i="0" dirty="0">
                <a:solidFill>
                  <a:srgbClr val="000000"/>
                </a:solidFill>
                <a:effectLst/>
                <a:latin typeface="Times New Roman" panose="02020603050405020304" pitchFamily="18" charset="0"/>
              </a:rPr>
              <a:t>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888</Words>
  <Application>Microsoft Office PowerPoint</Application>
  <PresentationFormat>Widescreen</PresentationFormat>
  <Paragraphs>105</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Recognising and addressing mental health problems</vt:lpstr>
      <vt:lpstr>Discussion in pairs</vt:lpstr>
      <vt:lpstr>Cavanagh’s Criteria</vt:lpstr>
      <vt:lpstr>From the EMCC / AC Global Code of Ethics</vt:lpstr>
      <vt:lpstr>The Functions of Supervision</vt:lpstr>
      <vt:lpstr>Catherine Sandler’s Emotional Profiles Triangle</vt:lpstr>
      <vt:lpstr>PowerPoint Presentation</vt:lpstr>
      <vt:lpstr>PowerPoint Presentation</vt:lpstr>
      <vt:lpstr>PowerPoint Presentation</vt:lpstr>
      <vt:lpstr>PowerPoint Presentation</vt:lpstr>
      <vt:lpstr>Aspects of subjective well-being</vt:lpstr>
      <vt:lpstr>PowerPoint Presentation</vt:lpstr>
      <vt:lpstr>From the EMCC / AC Global Code of Ethics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and Mental Health</dc:title>
  <dc:creator>David Britten</dc:creator>
  <cp:lastModifiedBy>David Britten</cp:lastModifiedBy>
  <cp:revision>15</cp:revision>
  <dcterms:created xsi:type="dcterms:W3CDTF">2019-04-08T16:45:07Z</dcterms:created>
  <dcterms:modified xsi:type="dcterms:W3CDTF">2019-11-25T15:53:42Z</dcterms:modified>
</cp:coreProperties>
</file>