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96" r:id="rId6"/>
    <p:sldId id="278" r:id="rId7"/>
    <p:sldId id="260" r:id="rId8"/>
    <p:sldId id="290" r:id="rId9"/>
    <p:sldId id="268" r:id="rId10"/>
    <p:sldId id="279" r:id="rId11"/>
    <p:sldId id="263" r:id="rId12"/>
    <p:sldId id="294" r:id="rId13"/>
    <p:sldId id="285" r:id="rId14"/>
    <p:sldId id="281" r:id="rId15"/>
    <p:sldId id="295" r:id="rId16"/>
    <p:sldId id="280" r:id="rId17"/>
    <p:sldId id="300" r:id="rId18"/>
    <p:sldId id="270" r:id="rId19"/>
    <p:sldId id="269" r:id="rId20"/>
    <p:sldId id="297" r:id="rId21"/>
    <p:sldId id="298"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C6A"/>
    <a:srgbClr val="FF7979"/>
    <a:srgbClr val="006B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CEDC1-0B1F-C7BD-7970-B562E77F5E3D}" v="154" dt="2025-01-27T11:51:08.417"/>
    <p1510:client id="{B076CC52-B692-FC1A-6DBE-2643AB955EAB}" v="4" dt="2025-01-29T09:01:34.669"/>
    <p1510:client id="{B11854D6-E775-A0BF-B9EE-180ECCC55D4B}" v="7" dt="2025-01-27T13:41:26.506"/>
    <p1510:client id="{D2C27295-8922-EDA6-E49F-DDAF900A17AA}" v="2" dt="2025-01-29T10:17:47.397"/>
    <p1510:client id="{FCEC1125-E101-F131-4DC6-B197539B1B2A}" v="1292" dt="2025-01-28T21:48:24.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56E2C-5361-40DE-9BD3-8CFFEB1A86A8}" type="datetimeFigureOut">
              <a:rPr lang="en-GB" smtClean="0"/>
              <a:t>29/01/2025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33690-1356-4679-A705-CDD5528062F5}" type="slidenum">
              <a:rPr lang="en-GB" smtClean="0"/>
              <a:t>‹#›</a:t>
            </a:fld>
            <a:endParaRPr lang="en-GB"/>
          </a:p>
        </p:txBody>
      </p:sp>
    </p:spTree>
    <p:extLst>
      <p:ext uri="{BB962C8B-B14F-4D97-AF65-F5344CB8AC3E}">
        <p14:creationId xmlns:p14="http://schemas.microsoft.com/office/powerpoint/2010/main" val="173228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a:t>
            </a:fld>
            <a:endParaRPr lang="en-GB"/>
          </a:p>
        </p:txBody>
      </p:sp>
    </p:spTree>
    <p:extLst>
      <p:ext uri="{BB962C8B-B14F-4D97-AF65-F5344CB8AC3E}">
        <p14:creationId xmlns:p14="http://schemas.microsoft.com/office/powerpoint/2010/main" val="1651094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a:p>
        </p:txBody>
      </p:sp>
      <p:sp>
        <p:nvSpPr>
          <p:cNvPr id="4" name="Slide Number Placeholder 3"/>
          <p:cNvSpPr>
            <a:spLocks noGrp="1"/>
          </p:cNvSpPr>
          <p:nvPr>
            <p:ph type="sldNum" sz="quarter" idx="5"/>
          </p:nvPr>
        </p:nvSpPr>
        <p:spPr/>
        <p:txBody>
          <a:bodyPr/>
          <a:lstStyle/>
          <a:p>
            <a:fld id="{6A333690-1356-4679-A705-CDD5528062F5}" type="slidenum">
              <a:rPr lang="en-GB" smtClean="0"/>
              <a:t>10</a:t>
            </a:fld>
            <a:endParaRPr lang="en-GB"/>
          </a:p>
        </p:txBody>
      </p:sp>
    </p:spTree>
    <p:extLst>
      <p:ext uri="{BB962C8B-B14F-4D97-AF65-F5344CB8AC3E}">
        <p14:creationId xmlns:p14="http://schemas.microsoft.com/office/powerpoint/2010/main" val="991412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a:p>
        </p:txBody>
      </p:sp>
      <p:sp>
        <p:nvSpPr>
          <p:cNvPr id="4" name="Slide Number Placeholder 3"/>
          <p:cNvSpPr>
            <a:spLocks noGrp="1"/>
          </p:cNvSpPr>
          <p:nvPr>
            <p:ph type="sldNum" sz="quarter" idx="5"/>
          </p:nvPr>
        </p:nvSpPr>
        <p:spPr/>
        <p:txBody>
          <a:bodyPr/>
          <a:lstStyle/>
          <a:p>
            <a:fld id="{6A333690-1356-4679-A705-CDD5528062F5}" type="slidenum">
              <a:rPr lang="en-GB" smtClean="0"/>
              <a:t>11</a:t>
            </a:fld>
            <a:endParaRPr lang="en-GB"/>
          </a:p>
        </p:txBody>
      </p:sp>
    </p:spTree>
    <p:extLst>
      <p:ext uri="{BB962C8B-B14F-4D97-AF65-F5344CB8AC3E}">
        <p14:creationId xmlns:p14="http://schemas.microsoft.com/office/powerpoint/2010/main" val="103197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12</a:t>
            </a:fld>
            <a:endParaRPr lang="en-GB"/>
          </a:p>
        </p:txBody>
      </p:sp>
    </p:spTree>
    <p:extLst>
      <p:ext uri="{BB962C8B-B14F-4D97-AF65-F5344CB8AC3E}">
        <p14:creationId xmlns:p14="http://schemas.microsoft.com/office/powerpoint/2010/main" val="296120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13</a:t>
            </a:fld>
            <a:endParaRPr lang="en-GB"/>
          </a:p>
        </p:txBody>
      </p:sp>
    </p:spTree>
    <p:extLst>
      <p:ext uri="{BB962C8B-B14F-4D97-AF65-F5344CB8AC3E}">
        <p14:creationId xmlns:p14="http://schemas.microsoft.com/office/powerpoint/2010/main" val="1003850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70F8F-192B-7203-B7F8-82F19F565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7FB992-E2DD-C049-BC36-2F11EB22DE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AF93E-854D-2F24-5A9A-3260BD2FF591}"/>
              </a:ext>
            </a:extLst>
          </p:cNvPr>
          <p:cNvSpPr>
            <a:spLocks noGrp="1"/>
          </p:cNvSpPr>
          <p:nvPr>
            <p:ph type="body" idx="1"/>
          </p:nvPr>
        </p:nvSpPr>
        <p:spPr/>
        <p:txBody>
          <a:bodyPr/>
          <a:lstStyle/>
          <a:p>
            <a:endParaRPr lang="en-GB" dirty="0">
              <a:ea typeface="Calibri"/>
              <a:cs typeface="Calibri"/>
            </a:endParaRPr>
          </a:p>
        </p:txBody>
      </p:sp>
      <p:sp>
        <p:nvSpPr>
          <p:cNvPr id="4" name="Slide Number Placeholder 3">
            <a:extLst>
              <a:ext uri="{FF2B5EF4-FFF2-40B4-BE49-F238E27FC236}">
                <a16:creationId xmlns:a16="http://schemas.microsoft.com/office/drawing/2014/main" id="{9DBD62C9-2D6D-ACE6-F4F2-F2A42FAE3352}"/>
              </a:ext>
            </a:extLst>
          </p:cNvPr>
          <p:cNvSpPr>
            <a:spLocks noGrp="1"/>
          </p:cNvSpPr>
          <p:nvPr>
            <p:ph type="sldNum" sz="quarter" idx="5"/>
          </p:nvPr>
        </p:nvSpPr>
        <p:spPr/>
        <p:txBody>
          <a:bodyPr/>
          <a:lstStyle/>
          <a:p>
            <a:fld id="{6A333690-1356-4679-A705-CDD5528062F5}" type="slidenum">
              <a:rPr lang="en-GB" smtClean="0"/>
              <a:t>14</a:t>
            </a:fld>
            <a:endParaRPr lang="en-GB"/>
          </a:p>
        </p:txBody>
      </p:sp>
    </p:spTree>
    <p:extLst>
      <p:ext uri="{BB962C8B-B14F-4D97-AF65-F5344CB8AC3E}">
        <p14:creationId xmlns:p14="http://schemas.microsoft.com/office/powerpoint/2010/main" val="2163343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a:p>
        </p:txBody>
      </p:sp>
      <p:sp>
        <p:nvSpPr>
          <p:cNvPr id="4" name="Slide Number Placeholder 3"/>
          <p:cNvSpPr>
            <a:spLocks noGrp="1"/>
          </p:cNvSpPr>
          <p:nvPr>
            <p:ph type="sldNum" sz="quarter" idx="5"/>
          </p:nvPr>
        </p:nvSpPr>
        <p:spPr/>
        <p:txBody>
          <a:bodyPr/>
          <a:lstStyle/>
          <a:p>
            <a:fld id="{6A333690-1356-4679-A705-CDD5528062F5}" type="slidenum">
              <a:rPr lang="en-GB" smtClean="0"/>
              <a:t>15</a:t>
            </a:fld>
            <a:endParaRPr lang="en-GB"/>
          </a:p>
        </p:txBody>
      </p:sp>
    </p:spTree>
    <p:extLst>
      <p:ext uri="{BB962C8B-B14F-4D97-AF65-F5344CB8AC3E}">
        <p14:creationId xmlns:p14="http://schemas.microsoft.com/office/powerpoint/2010/main" val="2263762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16</a:t>
            </a:fld>
            <a:endParaRPr lang="en-GB"/>
          </a:p>
        </p:txBody>
      </p:sp>
    </p:spTree>
    <p:extLst>
      <p:ext uri="{BB962C8B-B14F-4D97-AF65-F5344CB8AC3E}">
        <p14:creationId xmlns:p14="http://schemas.microsoft.com/office/powerpoint/2010/main" val="644233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17</a:t>
            </a:fld>
            <a:endParaRPr lang="en-GB"/>
          </a:p>
        </p:txBody>
      </p:sp>
    </p:spTree>
    <p:extLst>
      <p:ext uri="{BB962C8B-B14F-4D97-AF65-F5344CB8AC3E}">
        <p14:creationId xmlns:p14="http://schemas.microsoft.com/office/powerpoint/2010/main" val="1414571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18</a:t>
            </a:fld>
            <a:endParaRPr lang="en-GB"/>
          </a:p>
        </p:txBody>
      </p:sp>
    </p:spTree>
    <p:extLst>
      <p:ext uri="{BB962C8B-B14F-4D97-AF65-F5344CB8AC3E}">
        <p14:creationId xmlns:p14="http://schemas.microsoft.com/office/powerpoint/2010/main" val="110159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19</a:t>
            </a:fld>
            <a:endParaRPr lang="en-GB"/>
          </a:p>
        </p:txBody>
      </p:sp>
    </p:spTree>
    <p:extLst>
      <p:ext uri="{BB962C8B-B14F-4D97-AF65-F5344CB8AC3E}">
        <p14:creationId xmlns:p14="http://schemas.microsoft.com/office/powerpoint/2010/main" val="406256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2</a:t>
            </a:fld>
            <a:endParaRPr lang="en-GB"/>
          </a:p>
        </p:txBody>
      </p:sp>
    </p:spTree>
    <p:extLst>
      <p:ext uri="{BB962C8B-B14F-4D97-AF65-F5344CB8AC3E}">
        <p14:creationId xmlns:p14="http://schemas.microsoft.com/office/powerpoint/2010/main" val="3729311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3</a:t>
            </a:fld>
            <a:endParaRPr lang="en-GB"/>
          </a:p>
        </p:txBody>
      </p:sp>
    </p:spTree>
    <p:extLst>
      <p:ext uri="{BB962C8B-B14F-4D97-AF65-F5344CB8AC3E}">
        <p14:creationId xmlns:p14="http://schemas.microsoft.com/office/powerpoint/2010/main" val="1282190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4</a:t>
            </a:fld>
            <a:endParaRPr lang="en-GB"/>
          </a:p>
        </p:txBody>
      </p:sp>
    </p:spTree>
    <p:extLst>
      <p:ext uri="{BB962C8B-B14F-4D97-AF65-F5344CB8AC3E}">
        <p14:creationId xmlns:p14="http://schemas.microsoft.com/office/powerpoint/2010/main" val="116162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5</a:t>
            </a:fld>
            <a:endParaRPr lang="en-GB"/>
          </a:p>
        </p:txBody>
      </p:sp>
    </p:spTree>
    <p:extLst>
      <p:ext uri="{BB962C8B-B14F-4D97-AF65-F5344CB8AC3E}">
        <p14:creationId xmlns:p14="http://schemas.microsoft.com/office/powerpoint/2010/main" val="502358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6</a:t>
            </a:fld>
            <a:endParaRPr lang="en-GB"/>
          </a:p>
        </p:txBody>
      </p:sp>
    </p:spTree>
    <p:extLst>
      <p:ext uri="{BB962C8B-B14F-4D97-AF65-F5344CB8AC3E}">
        <p14:creationId xmlns:p14="http://schemas.microsoft.com/office/powerpoint/2010/main" val="38670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a:p>
            <a:endParaRPr lang="en-GB"/>
          </a:p>
        </p:txBody>
      </p:sp>
      <p:sp>
        <p:nvSpPr>
          <p:cNvPr id="4" name="Slide Number Placeholder 3"/>
          <p:cNvSpPr>
            <a:spLocks noGrp="1"/>
          </p:cNvSpPr>
          <p:nvPr>
            <p:ph type="sldNum" sz="quarter" idx="5"/>
          </p:nvPr>
        </p:nvSpPr>
        <p:spPr/>
        <p:txBody>
          <a:bodyPr/>
          <a:lstStyle/>
          <a:p>
            <a:fld id="{6A333690-1356-4679-A705-CDD5528062F5}" type="slidenum">
              <a:rPr lang="en-GB" smtClean="0"/>
              <a:t>7</a:t>
            </a:fld>
            <a:endParaRPr lang="en-GB"/>
          </a:p>
        </p:txBody>
      </p:sp>
    </p:spTree>
    <p:extLst>
      <p:ext uri="{BB962C8B-B14F-4D97-AF65-F5344CB8AC3E}">
        <p14:creationId xmlns:p14="http://schemas.microsoft.com/office/powerpoint/2010/main" val="366963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panose="020F0502020204030204"/>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6A333690-1356-4679-A705-CDD5528062F5}" type="slidenum">
              <a:rPr lang="en-GB" smtClean="0"/>
              <a:t>8</a:t>
            </a:fld>
            <a:endParaRPr lang="en-GB"/>
          </a:p>
        </p:txBody>
      </p:sp>
    </p:spTree>
    <p:extLst>
      <p:ext uri="{BB962C8B-B14F-4D97-AF65-F5344CB8AC3E}">
        <p14:creationId xmlns:p14="http://schemas.microsoft.com/office/powerpoint/2010/main" val="2132048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A333690-1356-4679-A705-CDD5528062F5}" type="slidenum">
              <a:rPr lang="en-GB" smtClean="0"/>
              <a:t>9</a:t>
            </a:fld>
            <a:endParaRPr lang="en-GB"/>
          </a:p>
        </p:txBody>
      </p:sp>
    </p:spTree>
    <p:extLst>
      <p:ext uri="{BB962C8B-B14F-4D97-AF65-F5344CB8AC3E}">
        <p14:creationId xmlns:p14="http://schemas.microsoft.com/office/powerpoint/2010/main" val="329739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42C80-BDF0-284F-983D-CDD538A222D8}"/>
              </a:ext>
            </a:extLst>
          </p:cNvPr>
          <p:cNvSpPr>
            <a:spLocks noGrp="1"/>
          </p:cNvSpPr>
          <p:nvPr>
            <p:ph type="ctrTitle"/>
          </p:nvPr>
        </p:nvSpPr>
        <p:spPr>
          <a:xfrm>
            <a:off x="380997" y="3562164"/>
            <a:ext cx="7315200" cy="1909763"/>
          </a:xfrm>
          <a:solidFill>
            <a:schemeClr val="bg2">
              <a:tint val="95000"/>
              <a:satMod val="170000"/>
              <a:alpha val="90000"/>
            </a:schemeClr>
          </a:solidFill>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24F870-FE55-9342-BDC8-29AEAFA73FAD}"/>
              </a:ext>
            </a:extLst>
          </p:cNvPr>
          <p:cNvSpPr>
            <a:spLocks noGrp="1"/>
          </p:cNvSpPr>
          <p:nvPr>
            <p:ph type="subTitle" idx="1"/>
          </p:nvPr>
        </p:nvSpPr>
        <p:spPr>
          <a:xfrm>
            <a:off x="380997" y="5564003"/>
            <a:ext cx="7315200" cy="623733"/>
          </a:xfrm>
          <a:solidFill>
            <a:schemeClr val="bg2">
              <a:tint val="95000"/>
              <a:satMod val="170000"/>
              <a:alpha val="90000"/>
            </a:schemeClr>
          </a:soli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74AF92-BE70-2748-A415-4CE1E3938FA7}"/>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5" name="Footer Placeholder 4">
            <a:extLst>
              <a:ext uri="{FF2B5EF4-FFF2-40B4-BE49-F238E27FC236}">
                <a16:creationId xmlns:a16="http://schemas.microsoft.com/office/drawing/2014/main" id="{C908B84B-0FE5-0542-A778-2D3FEF174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482AF-6D65-1D46-8B12-C05259AC78EB}"/>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274153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D370E-1A2B-9E43-856D-7B66FC2C99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4559B4-A3EB-614E-A626-E6683AC636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DB589-8387-FD44-86D1-2BE57F4E0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0EA4-54B1-3F4C-A484-6DD71D3492D5}"/>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6" name="Footer Placeholder 5">
            <a:extLst>
              <a:ext uri="{FF2B5EF4-FFF2-40B4-BE49-F238E27FC236}">
                <a16:creationId xmlns:a16="http://schemas.microsoft.com/office/drawing/2014/main" id="{4684372E-FAA1-864E-9EC3-08971E416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8F0135-E6B6-4A4E-93C1-3C3A6CBCA01E}"/>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62110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158897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614B7-62F5-C84B-949F-1F5BB73F1B57}"/>
              </a:ext>
            </a:extLst>
          </p:cNvPr>
          <p:cNvSpPr>
            <a:spLocks noGrp="1"/>
          </p:cNvSpPr>
          <p:nvPr>
            <p:ph type="title"/>
          </p:nvPr>
        </p:nvSpPr>
        <p:spPr>
          <a:xfrm>
            <a:off x="5326602" y="365125"/>
            <a:ext cx="651488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0A7EC9-1C06-BB4E-AE28-510A7B7800C6}"/>
              </a:ext>
            </a:extLst>
          </p:cNvPr>
          <p:cNvSpPr>
            <a:spLocks noGrp="1"/>
          </p:cNvSpPr>
          <p:nvPr>
            <p:ph idx="1"/>
          </p:nvPr>
        </p:nvSpPr>
        <p:spPr>
          <a:xfrm>
            <a:off x="5326601" y="1847850"/>
            <a:ext cx="651487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79803-203D-4449-BDCA-57B1A763BF25}"/>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5" name="Footer Placeholder 4">
            <a:extLst>
              <a:ext uri="{FF2B5EF4-FFF2-40B4-BE49-F238E27FC236}">
                <a16:creationId xmlns:a16="http://schemas.microsoft.com/office/drawing/2014/main" id="{F4721445-642E-8141-B678-EEB2A9554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5B512-99CC-2A4B-8E41-341A5D3F3227}"/>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2759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AA3F-D5C5-C14E-9C21-5898AA2BCFE0}"/>
              </a:ext>
            </a:extLst>
          </p:cNvPr>
          <p:cNvSpPr>
            <a:spLocks noGrp="1"/>
          </p:cNvSpPr>
          <p:nvPr>
            <p:ph type="title"/>
          </p:nvPr>
        </p:nvSpPr>
        <p:spPr>
          <a:xfrm>
            <a:off x="380997" y="3684233"/>
            <a:ext cx="7308850" cy="1854786"/>
          </a:xfrm>
          <a:solidFill>
            <a:schemeClr val="bg2">
              <a:tint val="95000"/>
              <a:satMod val="170000"/>
              <a:alpha val="90000"/>
            </a:schemeClr>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6700CC-7F2A-B54A-A572-696CB8D21EBC}"/>
              </a:ext>
            </a:extLst>
          </p:cNvPr>
          <p:cNvSpPr>
            <a:spLocks noGrp="1"/>
          </p:cNvSpPr>
          <p:nvPr>
            <p:ph type="body" idx="1"/>
          </p:nvPr>
        </p:nvSpPr>
        <p:spPr>
          <a:xfrm>
            <a:off x="380997" y="5566008"/>
            <a:ext cx="7308850" cy="603974"/>
          </a:xfrm>
          <a:solidFill>
            <a:schemeClr val="bg2">
              <a:tint val="95000"/>
              <a:satMod val="170000"/>
              <a:alpha val="90000"/>
            </a:schemeClr>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120F7D-D1C2-5B45-B87F-41AA7B747070}"/>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5" name="Footer Placeholder 4">
            <a:extLst>
              <a:ext uri="{FF2B5EF4-FFF2-40B4-BE49-F238E27FC236}">
                <a16:creationId xmlns:a16="http://schemas.microsoft.com/office/drawing/2014/main" id="{870097EA-1306-054B-8E45-686E46D06A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7185BE-0809-8740-A8C7-367DF111DFC2}"/>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810032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68D2-D7FD-F940-A3EF-D6C63B935C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7FFF4-AD64-B240-ACF8-7CF3B688823D}"/>
              </a:ext>
            </a:extLst>
          </p:cNvPr>
          <p:cNvSpPr>
            <a:spLocks noGrp="1"/>
          </p:cNvSpPr>
          <p:nvPr>
            <p:ph sz="half" idx="1"/>
          </p:nvPr>
        </p:nvSpPr>
        <p:spPr>
          <a:xfrm>
            <a:off x="2832651" y="1825625"/>
            <a:ext cx="41147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782354-96E1-054F-9DB2-40D8378572D2}"/>
              </a:ext>
            </a:extLst>
          </p:cNvPr>
          <p:cNvSpPr>
            <a:spLocks noGrp="1"/>
          </p:cNvSpPr>
          <p:nvPr>
            <p:ph sz="half" idx="2"/>
          </p:nvPr>
        </p:nvSpPr>
        <p:spPr>
          <a:xfrm>
            <a:off x="7239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5473FA-61FD-284A-8F5D-0518958B04FD}"/>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6" name="Footer Placeholder 5">
            <a:extLst>
              <a:ext uri="{FF2B5EF4-FFF2-40B4-BE49-F238E27FC236}">
                <a16:creationId xmlns:a16="http://schemas.microsoft.com/office/drawing/2014/main" id="{A2BD342F-B024-4F4E-891A-AA6F96846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BE494-E529-224B-8CC9-989D4067A5DD}"/>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74739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7FBDA-7C5C-0F45-BBD2-35E8D8D469F1}"/>
              </a:ext>
            </a:extLst>
          </p:cNvPr>
          <p:cNvSpPr>
            <a:spLocks noGrp="1"/>
          </p:cNvSpPr>
          <p:nvPr>
            <p:ph type="title"/>
          </p:nvPr>
        </p:nvSpPr>
        <p:spPr>
          <a:xfrm>
            <a:off x="839788" y="365125"/>
            <a:ext cx="731361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F3CF7-4588-AE42-AFFE-CEF4476A94B2}"/>
              </a:ext>
            </a:extLst>
          </p:cNvPr>
          <p:cNvSpPr>
            <a:spLocks noGrp="1"/>
          </p:cNvSpPr>
          <p:nvPr>
            <p:ph type="body" idx="1"/>
          </p:nvPr>
        </p:nvSpPr>
        <p:spPr>
          <a:xfrm>
            <a:off x="839788" y="1681163"/>
            <a:ext cx="41148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B392B-0516-7143-A7FB-9BC6C984565A}"/>
              </a:ext>
            </a:extLst>
          </p:cNvPr>
          <p:cNvSpPr>
            <a:spLocks noGrp="1"/>
          </p:cNvSpPr>
          <p:nvPr>
            <p:ph sz="half" idx="2"/>
          </p:nvPr>
        </p:nvSpPr>
        <p:spPr>
          <a:xfrm>
            <a:off x="839788" y="2505075"/>
            <a:ext cx="411480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83423B-0367-0F4D-95BE-1EB859A7DE57}"/>
              </a:ext>
            </a:extLst>
          </p:cNvPr>
          <p:cNvSpPr>
            <a:spLocks noGrp="1"/>
          </p:cNvSpPr>
          <p:nvPr>
            <p:ph type="body" sz="quarter" idx="3"/>
          </p:nvPr>
        </p:nvSpPr>
        <p:spPr>
          <a:xfrm>
            <a:off x="514847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68575-2FA5-2745-A958-997237B4D0A3}"/>
              </a:ext>
            </a:extLst>
          </p:cNvPr>
          <p:cNvSpPr>
            <a:spLocks noGrp="1"/>
          </p:cNvSpPr>
          <p:nvPr>
            <p:ph sz="quarter" idx="4"/>
          </p:nvPr>
        </p:nvSpPr>
        <p:spPr>
          <a:xfrm>
            <a:off x="514847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6308F-755B-5B48-997D-20023333493D}"/>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8" name="Footer Placeholder 7">
            <a:extLst>
              <a:ext uri="{FF2B5EF4-FFF2-40B4-BE49-F238E27FC236}">
                <a16:creationId xmlns:a16="http://schemas.microsoft.com/office/drawing/2014/main" id="{78977825-8840-D640-98DD-A6BA38F89E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294879-6747-FE44-873E-D77794624241}"/>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503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66A4-2AA7-6642-B1AD-BE2017F3C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39C74E-63D0-2745-B5F4-6F9F619C5005}"/>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4" name="Footer Placeholder 3">
            <a:extLst>
              <a:ext uri="{FF2B5EF4-FFF2-40B4-BE49-F238E27FC236}">
                <a16:creationId xmlns:a16="http://schemas.microsoft.com/office/drawing/2014/main" id="{820C9DAF-7234-CA44-A326-9952603207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909723-C93F-B74F-A6E2-9FB521793AD8}"/>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40930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1EB65-BC05-854B-B54C-55C1F17950EC}"/>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3" name="Footer Placeholder 2">
            <a:extLst>
              <a:ext uri="{FF2B5EF4-FFF2-40B4-BE49-F238E27FC236}">
                <a16:creationId xmlns:a16="http://schemas.microsoft.com/office/drawing/2014/main" id="{07881EED-7C2E-734A-BE6E-2074A2BE1A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F7F776-BDA6-E74E-80D1-FBFD91766596}"/>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29025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077A-2037-654E-80AD-E538D1AEA2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E6248C-3F32-3B4A-9E77-13F736D67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7912C-D678-E94E-BEB1-DB04B2261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BED57-2F64-5045-AE76-EC4797B17B14}"/>
              </a:ext>
            </a:extLst>
          </p:cNvPr>
          <p:cNvSpPr>
            <a:spLocks noGrp="1"/>
          </p:cNvSpPr>
          <p:nvPr>
            <p:ph type="dt" sz="half" idx="10"/>
          </p:nvPr>
        </p:nvSpPr>
        <p:spPr/>
        <p:txBody>
          <a:bodyPr/>
          <a:lstStyle/>
          <a:p>
            <a:fld id="{110DE772-AE27-5C48-BEDD-D8E52C452A01}" type="datetimeFigureOut">
              <a:rPr lang="en-US" smtClean="0"/>
              <a:t>1/29/2025</a:t>
            </a:fld>
            <a:endParaRPr lang="en-US"/>
          </a:p>
        </p:txBody>
      </p:sp>
      <p:sp>
        <p:nvSpPr>
          <p:cNvPr id="6" name="Footer Placeholder 5">
            <a:extLst>
              <a:ext uri="{FF2B5EF4-FFF2-40B4-BE49-F238E27FC236}">
                <a16:creationId xmlns:a16="http://schemas.microsoft.com/office/drawing/2014/main" id="{E002C58A-4CCD-104E-B029-52DCE4C200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041C0-82B5-CA41-A983-777C12475C53}"/>
              </a:ext>
            </a:extLst>
          </p:cNvPr>
          <p:cNvSpPr>
            <a:spLocks noGrp="1"/>
          </p:cNvSpPr>
          <p:nvPr>
            <p:ph type="sldNum" sz="quarter" idx="12"/>
          </p:nvPr>
        </p:nvSpPr>
        <p:spPr/>
        <p:txBody>
          <a:bodyPr/>
          <a:lstStyle/>
          <a:p>
            <a:fld id="{DD506057-7D07-8F48-9C4F-548CBD7CF6CD}" type="slidenum">
              <a:rPr lang="en-US" smtClean="0"/>
              <a:t>‹#›</a:t>
            </a:fld>
            <a:endParaRPr lang="en-US"/>
          </a:p>
        </p:txBody>
      </p:sp>
    </p:spTree>
    <p:extLst>
      <p:ext uri="{BB962C8B-B14F-4D97-AF65-F5344CB8AC3E}">
        <p14:creationId xmlns:p14="http://schemas.microsoft.com/office/powerpoint/2010/main" val="35659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tint val="95000"/>
            <a:satMod val="170000"/>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1F1DA-8548-C140-9882-23E32B671C7E}"/>
              </a:ext>
            </a:extLst>
          </p:cNvPr>
          <p:cNvSpPr>
            <a:spLocks noGrp="1"/>
          </p:cNvSpPr>
          <p:nvPr>
            <p:ph type="title"/>
          </p:nvPr>
        </p:nvSpPr>
        <p:spPr>
          <a:xfrm>
            <a:off x="380997" y="365125"/>
            <a:ext cx="509625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DF097C-1613-D945-9B25-7F8572F0DAD9}"/>
              </a:ext>
            </a:extLst>
          </p:cNvPr>
          <p:cNvSpPr>
            <a:spLocks noGrp="1"/>
          </p:cNvSpPr>
          <p:nvPr>
            <p:ph type="body" idx="1"/>
          </p:nvPr>
        </p:nvSpPr>
        <p:spPr>
          <a:xfrm>
            <a:off x="381000" y="1847850"/>
            <a:ext cx="7315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B6015-1178-0A4D-9EEE-0CEEB26195D1}"/>
              </a:ext>
            </a:extLst>
          </p:cNvPr>
          <p:cNvSpPr>
            <a:spLocks noGrp="1"/>
          </p:cNvSpPr>
          <p:nvPr>
            <p:ph type="dt" sz="half" idx="2"/>
          </p:nvPr>
        </p:nvSpPr>
        <p:spPr>
          <a:xfrm>
            <a:off x="380997"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DE772-AE27-5C48-BEDD-D8E52C452A01}" type="datetimeFigureOut">
              <a:rPr lang="en-US" smtClean="0"/>
              <a:t>1/29/2025</a:t>
            </a:fld>
            <a:endParaRPr lang="en-US"/>
          </a:p>
        </p:txBody>
      </p:sp>
      <p:sp>
        <p:nvSpPr>
          <p:cNvPr id="5" name="Footer Placeholder 4">
            <a:extLst>
              <a:ext uri="{FF2B5EF4-FFF2-40B4-BE49-F238E27FC236}">
                <a16:creationId xmlns:a16="http://schemas.microsoft.com/office/drawing/2014/main" id="{CD588ABB-F776-264C-A810-F7FB76092B22}"/>
              </a:ext>
            </a:extLst>
          </p:cNvPr>
          <p:cNvSpPr>
            <a:spLocks noGrp="1"/>
          </p:cNvSpPr>
          <p:nvPr>
            <p:ph type="ftr" sz="quarter" idx="3"/>
          </p:nvPr>
        </p:nvSpPr>
        <p:spPr>
          <a:xfrm>
            <a:off x="3581401" y="6356350"/>
            <a:ext cx="457199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97BC23-13F1-9A44-8DAB-A1B57511FC20}"/>
              </a:ext>
            </a:extLst>
          </p:cNvPr>
          <p:cNvSpPr>
            <a:spLocks noGrp="1"/>
          </p:cNvSpPr>
          <p:nvPr>
            <p:ph type="sldNum" sz="quarter" idx="4"/>
          </p:nvPr>
        </p:nvSpPr>
        <p:spPr>
          <a:xfrm>
            <a:off x="8610600" y="6356350"/>
            <a:ext cx="13655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06057-7D07-8F48-9C4F-548CBD7CF6CD}" type="slidenum">
              <a:rPr lang="en-US" smtClean="0"/>
              <a:t>‹#›</a:t>
            </a:fld>
            <a:endParaRPr lang="en-US"/>
          </a:p>
        </p:txBody>
      </p:sp>
    </p:spTree>
    <p:extLst>
      <p:ext uri="{BB962C8B-B14F-4D97-AF65-F5344CB8AC3E}">
        <p14:creationId xmlns:p14="http://schemas.microsoft.com/office/powerpoint/2010/main" val="3938327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jpe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rksj.ac.uk/media/content-assets/registry/policies/code-of-practice-for-assessment/42.External_examiners_for_taught_programmes_2024-25.pdf" TargetMode="External"/><Relationship Id="rId3" Type="http://schemas.openxmlformats.org/officeDocument/2006/relationships/image" Target="../media/image25.jpeg"/><Relationship Id="rId7" Type="http://schemas.openxmlformats.org/officeDocument/2006/relationships/hyperlink" Target="https://www.yorksj.ac.uk/policies-and-documents/code-of-practice-for-assessment/#the-code-of-practice-for-assessment-(by-section)"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hyperlink" Target="https://www.yorksj.ac.uk/policies-and-documents/regulations/" TargetMode="External"/><Relationship Id="rId11" Type="http://schemas.openxmlformats.org/officeDocument/2006/relationships/image" Target="../media/image26.png"/><Relationship Id="rId5" Type="http://schemas.openxmlformats.org/officeDocument/2006/relationships/hyperlink" Target="https://tel.yorksj.ac.uk/external-examiner-access-to-student-work/" TargetMode="External"/><Relationship Id="rId10" Type="http://schemas.openxmlformats.org/officeDocument/2006/relationships/hyperlink" Target="https://www.yorksj.ac.uk/academic-dates/" TargetMode="External"/><Relationship Id="rId4" Type="http://schemas.openxmlformats.org/officeDocument/2006/relationships/hyperlink" Target="https://www.yorksj.ac.uk/quality-gateway/external-examiners/information-for-external-examiners/" TargetMode="External"/><Relationship Id="rId9" Type="http://schemas.openxmlformats.org/officeDocument/2006/relationships/hyperlink" Target="https://www.qaa.ac.uk/en/quality-code/advice-and-guidance/external-expertis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hyperlink" Target="mailto:tel@yorksj.ac.uk" TargetMode="External"/><Relationship Id="rId5" Type="http://schemas.openxmlformats.org/officeDocument/2006/relationships/hyperlink" Target="https://www.yorksj.ac.uk/schools/programme-admin/contact-us/" TargetMode="External"/><Relationship Id="rId4" Type="http://schemas.openxmlformats.org/officeDocument/2006/relationships/hyperlink" Target="mailto:externalexaminers@yorksj.ac.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28D1C9-0F73-4C59-9F0B-A85779795871}"/>
              </a:ext>
            </a:extLst>
          </p:cNvPr>
          <p:cNvSpPr txBox="1"/>
          <p:nvPr/>
        </p:nvSpPr>
        <p:spPr>
          <a:xfrm>
            <a:off x="8900961" y="1658571"/>
            <a:ext cx="2976613" cy="1077218"/>
          </a:xfrm>
          <a:prstGeom prst="rect">
            <a:avLst/>
          </a:prstGeom>
          <a:solidFill>
            <a:schemeClr val="accent4">
              <a:lumMod val="75000"/>
            </a:schemeClr>
          </a:solidFill>
        </p:spPr>
        <p:txBody>
          <a:bodyPr wrap="square">
            <a:spAutoFit/>
          </a:bodyPr>
          <a:lstStyle/>
          <a:p>
            <a:r>
              <a:rPr lang="en-GB" sz="3200" b="1">
                <a:solidFill>
                  <a:srgbClr val="FFFFFF"/>
                </a:solidFill>
              </a:rPr>
              <a:t>External Examiners…</a:t>
            </a:r>
            <a:endParaRPr lang="en-GB" sz="3200" b="1"/>
          </a:p>
        </p:txBody>
      </p:sp>
      <p:sp>
        <p:nvSpPr>
          <p:cNvPr id="7" name="Content Placeholder 2">
            <a:extLst>
              <a:ext uri="{FF2B5EF4-FFF2-40B4-BE49-F238E27FC236}">
                <a16:creationId xmlns:a16="http://schemas.microsoft.com/office/drawing/2014/main" id="{E956905B-1305-4A44-B928-4CBF94931AC7}"/>
              </a:ext>
            </a:extLst>
          </p:cNvPr>
          <p:cNvSpPr>
            <a:spLocks noGrp="1"/>
          </p:cNvSpPr>
          <p:nvPr>
            <p:ph idx="1"/>
          </p:nvPr>
        </p:nvSpPr>
        <p:spPr>
          <a:xfrm>
            <a:off x="314427" y="798733"/>
            <a:ext cx="8127030" cy="5585619"/>
          </a:xfrm>
        </p:spPr>
        <p:txBody>
          <a:bodyPr anchor="ctr">
            <a:normAutofit/>
          </a:bodyPr>
          <a:lstStyle/>
          <a:p>
            <a:pPr>
              <a:buFont typeface="Wingdings" panose="05000000000000000000" pitchFamily="2" charset="2"/>
              <a:buChar char="ü"/>
            </a:pPr>
            <a:r>
              <a:rPr lang="en-US"/>
              <a:t>Ensure that the standards and quality of our programmes cohere with the relevant National Qualification Framework, Subject Benchmark Statements, Characteristics Statements and professional requirements</a:t>
            </a:r>
          </a:p>
          <a:p>
            <a:pPr>
              <a:buFont typeface="Wingdings" panose="05000000000000000000" pitchFamily="2" charset="2"/>
              <a:buChar char="ü"/>
            </a:pPr>
            <a:endParaRPr lang="en-US"/>
          </a:p>
          <a:p>
            <a:pPr>
              <a:buFont typeface="Wingdings" panose="05000000000000000000" pitchFamily="2" charset="2"/>
              <a:buChar char="ü"/>
            </a:pPr>
            <a:r>
              <a:rPr lang="en-US"/>
              <a:t>Identify good practice in learning, teaching and assessment, and areas for enhancement </a:t>
            </a:r>
            <a:endParaRPr lang="en-US">
              <a:cs typeface="Calibri" panose="020F0502020204030204"/>
            </a:endParaRPr>
          </a:p>
          <a:p>
            <a:pPr>
              <a:buFont typeface="Wingdings" panose="05000000000000000000" pitchFamily="2" charset="2"/>
              <a:buChar char="ü"/>
            </a:pPr>
            <a:endParaRPr lang="en-US">
              <a:cs typeface="Calibri" panose="020F0502020204030204"/>
            </a:endParaRPr>
          </a:p>
          <a:p>
            <a:pPr>
              <a:buFont typeface="Wingdings" panose="05000000000000000000" pitchFamily="2" charset="2"/>
              <a:buChar char="ü"/>
            </a:pPr>
            <a:r>
              <a:rPr lang="en-US"/>
              <a:t>Inform the continuous improvement of our programmes</a:t>
            </a:r>
            <a:endParaRPr lang="en-US">
              <a:cs typeface="Calibri"/>
            </a:endParaRPr>
          </a:p>
        </p:txBody>
      </p:sp>
    </p:spTree>
    <p:extLst>
      <p:ext uri="{BB962C8B-B14F-4D97-AF65-F5344CB8AC3E}">
        <p14:creationId xmlns:p14="http://schemas.microsoft.com/office/powerpoint/2010/main" val="272647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EED955-3DF9-53FF-E286-6F4C9DB42B6D}"/>
              </a:ext>
            </a:extLst>
          </p:cNvPr>
          <p:cNvSpPr txBox="1"/>
          <p:nvPr/>
        </p:nvSpPr>
        <p:spPr>
          <a:xfrm>
            <a:off x="8119991" y="508028"/>
            <a:ext cx="2403570" cy="1077218"/>
          </a:xfrm>
          <a:prstGeom prst="rect">
            <a:avLst/>
          </a:prstGeom>
          <a:solidFill>
            <a:schemeClr val="accent1">
              <a:lumMod val="50000"/>
            </a:schemeClr>
          </a:solidFill>
        </p:spPr>
        <p:txBody>
          <a:bodyPr wrap="square">
            <a:spAutoFit/>
          </a:bodyPr>
          <a:lstStyle/>
          <a:p>
            <a:r>
              <a:rPr lang="en-GB" sz="3200" b="1">
                <a:solidFill>
                  <a:srgbClr val="FFFFFF"/>
                </a:solidFill>
              </a:rPr>
              <a:t>SAB expectations</a:t>
            </a:r>
            <a:endParaRPr lang="en-GB" sz="3200" b="1"/>
          </a:p>
        </p:txBody>
      </p:sp>
      <p:sp>
        <p:nvSpPr>
          <p:cNvPr id="11" name="TextBox 10">
            <a:extLst>
              <a:ext uri="{FF2B5EF4-FFF2-40B4-BE49-F238E27FC236}">
                <a16:creationId xmlns:a16="http://schemas.microsoft.com/office/drawing/2014/main" id="{046D8388-E12B-45E5-A446-2577BF2E5A0F}"/>
              </a:ext>
            </a:extLst>
          </p:cNvPr>
          <p:cNvSpPr txBox="1"/>
          <p:nvPr/>
        </p:nvSpPr>
        <p:spPr>
          <a:xfrm>
            <a:off x="248931" y="3046189"/>
            <a:ext cx="4609672" cy="1846659"/>
          </a:xfrm>
          <a:prstGeom prst="rect">
            <a:avLst/>
          </a:prstGeom>
          <a:noFill/>
        </p:spPr>
        <p:txBody>
          <a:bodyPr wrap="square" lIns="91440" tIns="45720" rIns="91440" bIns="45720" anchor="t">
            <a:spAutoFit/>
          </a:bodyPr>
          <a:lstStyle/>
          <a:p>
            <a:pPr lvl="1"/>
            <a:r>
              <a:rPr lang="en-US"/>
              <a:t>What happens if I cannot attend?</a:t>
            </a:r>
            <a:endParaRPr lang="en-US">
              <a:cs typeface="Calibri"/>
            </a:endParaRPr>
          </a:p>
          <a:p>
            <a:pPr marL="914400" lvl="2" indent="0">
              <a:buNone/>
            </a:pPr>
            <a:r>
              <a:rPr lang="en-US" sz="1600"/>
              <a:t>If you are unable to attend you must notify the </a:t>
            </a:r>
            <a:r>
              <a:rPr lang="en-US" sz="1600" err="1"/>
              <a:t>Programme</a:t>
            </a:r>
            <a:r>
              <a:rPr lang="en-US" sz="1600"/>
              <a:t> Administration and Student Support Team (PASS) in advance of the meeting, and confirm concurrence for all modules being presented at the meeting.</a:t>
            </a:r>
            <a:endParaRPr lang="en-US" sz="1600">
              <a:cs typeface="Calibri"/>
            </a:endParaRPr>
          </a:p>
        </p:txBody>
      </p:sp>
      <p:sp>
        <p:nvSpPr>
          <p:cNvPr id="17" name="TextBox 16">
            <a:extLst>
              <a:ext uri="{FF2B5EF4-FFF2-40B4-BE49-F238E27FC236}">
                <a16:creationId xmlns:a16="http://schemas.microsoft.com/office/drawing/2014/main" id="{CB8A698B-B561-CC8C-CE16-7CBE62F4CAC0}"/>
              </a:ext>
            </a:extLst>
          </p:cNvPr>
          <p:cNvSpPr txBox="1"/>
          <p:nvPr/>
        </p:nvSpPr>
        <p:spPr>
          <a:xfrm>
            <a:off x="2658327" y="5113301"/>
            <a:ext cx="5461664" cy="1600438"/>
          </a:xfrm>
          <a:prstGeom prst="rect">
            <a:avLst/>
          </a:prstGeom>
          <a:noFill/>
        </p:spPr>
        <p:txBody>
          <a:bodyPr wrap="square" lIns="91440" tIns="45720" rIns="91440" bIns="45720" anchor="t">
            <a:spAutoFit/>
          </a:bodyPr>
          <a:lstStyle/>
          <a:p>
            <a:pPr lvl="1"/>
            <a:r>
              <a:rPr lang="en-GB"/>
              <a:t>Re-assessment</a:t>
            </a:r>
            <a:endParaRPr lang="en-GB" sz="1600">
              <a:cs typeface="Calibri"/>
            </a:endParaRPr>
          </a:p>
          <a:p>
            <a:pPr lvl="2"/>
            <a:r>
              <a:rPr lang="en-US" sz="1600"/>
              <a:t>EE are not required to review a sample of reassessments or deferrals of passing standard. </a:t>
            </a:r>
            <a:endParaRPr lang="en-US" sz="1600">
              <a:cs typeface="Calibri"/>
            </a:endParaRPr>
          </a:p>
          <a:p>
            <a:pPr lvl="2"/>
            <a:r>
              <a:rPr lang="en-US" sz="1600"/>
              <a:t>All reassessment failures must normally be reviewed by the EE as these may lead to a student's enforced withdrawal due to failure.</a:t>
            </a:r>
            <a:endParaRPr lang="en-US" sz="1600">
              <a:ea typeface="Calibri"/>
              <a:cs typeface="Calibri"/>
            </a:endParaRPr>
          </a:p>
        </p:txBody>
      </p:sp>
      <p:sp>
        <p:nvSpPr>
          <p:cNvPr id="19" name="TextBox 18">
            <a:extLst>
              <a:ext uri="{FF2B5EF4-FFF2-40B4-BE49-F238E27FC236}">
                <a16:creationId xmlns:a16="http://schemas.microsoft.com/office/drawing/2014/main" id="{7E9BFFF3-FE65-EDE5-AA14-F55279DBF93A}"/>
              </a:ext>
            </a:extLst>
          </p:cNvPr>
          <p:cNvSpPr txBox="1"/>
          <p:nvPr/>
        </p:nvSpPr>
        <p:spPr>
          <a:xfrm>
            <a:off x="2381534" y="289009"/>
            <a:ext cx="5418588" cy="2092881"/>
          </a:xfrm>
          <a:prstGeom prst="rect">
            <a:avLst/>
          </a:prstGeom>
          <a:noFill/>
        </p:spPr>
        <p:txBody>
          <a:bodyPr wrap="square">
            <a:spAutoFit/>
          </a:bodyPr>
          <a:lstStyle/>
          <a:p>
            <a:pPr lvl="1"/>
            <a:r>
              <a:rPr lang="en-US"/>
              <a:t>Mark adjustments</a:t>
            </a:r>
            <a:endParaRPr lang="en-US">
              <a:cs typeface="Calibri"/>
            </a:endParaRPr>
          </a:p>
          <a:p>
            <a:pPr marL="914400" lvl="2" indent="0">
              <a:buNone/>
            </a:pPr>
            <a:r>
              <a:rPr lang="en-US" sz="1600"/>
              <a:t>Marks for individual students in the sample will not normally be adjusted unless the EE considers that there is a need to adjust the marks for the whole cohort taking the module. In these circumstances the EE can recommend a course of action to the SAB, for example, the assessment is re-marked for all students.</a:t>
            </a:r>
            <a:endParaRPr lang="en-US" sz="1600">
              <a:cs typeface="Calibri"/>
            </a:endParaRPr>
          </a:p>
        </p:txBody>
      </p:sp>
      <p:pic>
        <p:nvPicPr>
          <p:cNvPr id="3" name="Graphic 2" descr="Clipboard outline">
            <a:extLst>
              <a:ext uri="{FF2B5EF4-FFF2-40B4-BE49-F238E27FC236}">
                <a16:creationId xmlns:a16="http://schemas.microsoft.com/office/drawing/2014/main" id="{2F615C2B-C446-26EC-133C-C2862FBBBB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2334" y="444452"/>
            <a:ext cx="1298661" cy="1298661"/>
          </a:xfrm>
          <a:prstGeom prst="rect">
            <a:avLst/>
          </a:prstGeom>
        </p:spPr>
      </p:pic>
      <p:pic>
        <p:nvPicPr>
          <p:cNvPr id="6" name="Graphic 5" descr="Comment Add outline">
            <a:extLst>
              <a:ext uri="{FF2B5EF4-FFF2-40B4-BE49-F238E27FC236}">
                <a16:creationId xmlns:a16="http://schemas.microsoft.com/office/drawing/2014/main" id="{6802B72B-493C-8BF8-B57E-53AC12DAB8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0828" y="3042302"/>
            <a:ext cx="1410586" cy="1410586"/>
          </a:xfrm>
          <a:prstGeom prst="rect">
            <a:avLst/>
          </a:prstGeom>
        </p:spPr>
      </p:pic>
      <p:pic>
        <p:nvPicPr>
          <p:cNvPr id="8" name="Graphic 7" descr="Clipboard All Crosses outline">
            <a:extLst>
              <a:ext uri="{FF2B5EF4-FFF2-40B4-BE49-F238E27FC236}">
                <a16:creationId xmlns:a16="http://schemas.microsoft.com/office/drawing/2014/main" id="{C6E9CB86-011B-12D8-068F-413A2CAAFE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8027" y="5209690"/>
            <a:ext cx="1400509" cy="1400509"/>
          </a:xfrm>
          <a:prstGeom prst="rect">
            <a:avLst/>
          </a:prstGeom>
        </p:spPr>
      </p:pic>
    </p:spTree>
    <p:extLst>
      <p:ext uri="{BB962C8B-B14F-4D97-AF65-F5344CB8AC3E}">
        <p14:creationId xmlns:p14="http://schemas.microsoft.com/office/powerpoint/2010/main" val="128907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B8F844-F194-EC2F-6FC0-3B71117BE10E}"/>
              </a:ext>
            </a:extLst>
          </p:cNvPr>
          <p:cNvSpPr txBox="1"/>
          <p:nvPr/>
        </p:nvSpPr>
        <p:spPr>
          <a:xfrm>
            <a:off x="9527457" y="271174"/>
            <a:ext cx="2381008" cy="1077218"/>
          </a:xfrm>
          <a:prstGeom prst="rect">
            <a:avLst/>
          </a:prstGeom>
          <a:solidFill>
            <a:srgbClr val="C00000"/>
          </a:solidFill>
        </p:spPr>
        <p:txBody>
          <a:bodyPr wrap="square">
            <a:spAutoFit/>
          </a:bodyPr>
          <a:lstStyle/>
          <a:p>
            <a:r>
              <a:rPr lang="en-GB" sz="3200" b="1">
                <a:solidFill>
                  <a:srgbClr val="FFFFFF"/>
                </a:solidFill>
              </a:rPr>
              <a:t>Assessment Processes</a:t>
            </a:r>
            <a:endParaRPr lang="en-GB" sz="3200" b="1"/>
          </a:p>
        </p:txBody>
      </p:sp>
      <p:pic>
        <p:nvPicPr>
          <p:cNvPr id="3" name="Picture 2">
            <a:extLst>
              <a:ext uri="{FF2B5EF4-FFF2-40B4-BE49-F238E27FC236}">
                <a16:creationId xmlns:a16="http://schemas.microsoft.com/office/drawing/2014/main" id="{EC217E25-D1A6-E1D2-99BA-C38E3D15B56A}"/>
              </a:ext>
            </a:extLst>
          </p:cNvPr>
          <p:cNvPicPr>
            <a:picLocks noChangeAspect="1"/>
          </p:cNvPicPr>
          <p:nvPr/>
        </p:nvPicPr>
        <p:blipFill>
          <a:blip r:embed="rId4"/>
          <a:stretch>
            <a:fillRect/>
          </a:stretch>
        </p:blipFill>
        <p:spPr>
          <a:xfrm rot="20700000">
            <a:off x="344401" y="227263"/>
            <a:ext cx="2105199" cy="2352843"/>
          </a:xfrm>
          <a:prstGeom prst="rect">
            <a:avLst/>
          </a:prstGeom>
        </p:spPr>
      </p:pic>
      <p:sp>
        <p:nvSpPr>
          <p:cNvPr id="10" name="TextBox 1">
            <a:extLst>
              <a:ext uri="{FF2B5EF4-FFF2-40B4-BE49-F238E27FC236}">
                <a16:creationId xmlns:a16="http://schemas.microsoft.com/office/drawing/2014/main" id="{D0150869-19B8-7E1A-DF0A-717CB2CE2145}"/>
              </a:ext>
            </a:extLst>
          </p:cNvPr>
          <p:cNvSpPr txBox="1"/>
          <p:nvPr/>
        </p:nvSpPr>
        <p:spPr>
          <a:xfrm>
            <a:off x="2719137" y="312821"/>
            <a:ext cx="5563936"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a:t>All External Examiners will have received a briefing summary of the changes implemented for 2024-25. </a:t>
            </a:r>
            <a:endParaRPr lang="en-US" sz="2000">
              <a:cs typeface="Calibri"/>
            </a:endParaRPr>
          </a:p>
        </p:txBody>
      </p:sp>
      <p:pic>
        <p:nvPicPr>
          <p:cNvPr id="11" name="Picture 10" descr="A black text on a white background&#10;&#10;Description automatically generated">
            <a:extLst>
              <a:ext uri="{FF2B5EF4-FFF2-40B4-BE49-F238E27FC236}">
                <a16:creationId xmlns:a16="http://schemas.microsoft.com/office/drawing/2014/main" id="{12B70961-F31C-DD27-1978-405F8C1D58E9}"/>
              </a:ext>
            </a:extLst>
          </p:cNvPr>
          <p:cNvPicPr>
            <a:picLocks noChangeAspect="1"/>
          </p:cNvPicPr>
          <p:nvPr/>
        </p:nvPicPr>
        <p:blipFill>
          <a:blip r:embed="rId5"/>
          <a:stretch>
            <a:fillRect/>
          </a:stretch>
        </p:blipFill>
        <p:spPr>
          <a:xfrm>
            <a:off x="3377852" y="1149393"/>
            <a:ext cx="4267200" cy="1657350"/>
          </a:xfrm>
          <a:prstGeom prst="rect">
            <a:avLst/>
          </a:prstGeom>
        </p:spPr>
      </p:pic>
      <p:pic>
        <p:nvPicPr>
          <p:cNvPr id="13" name="Picture 12" descr="A white text on a black background&#10;&#10;Description automatically generated">
            <a:extLst>
              <a:ext uri="{FF2B5EF4-FFF2-40B4-BE49-F238E27FC236}">
                <a16:creationId xmlns:a16="http://schemas.microsoft.com/office/drawing/2014/main" id="{C69320A2-CCA5-6CB2-42A8-53CDC6DFE6C0}"/>
              </a:ext>
            </a:extLst>
          </p:cNvPr>
          <p:cNvPicPr>
            <a:picLocks noChangeAspect="1"/>
          </p:cNvPicPr>
          <p:nvPr/>
        </p:nvPicPr>
        <p:blipFill>
          <a:blip r:embed="rId6"/>
          <a:stretch>
            <a:fillRect/>
          </a:stretch>
        </p:blipFill>
        <p:spPr>
          <a:xfrm>
            <a:off x="1519824" y="2977280"/>
            <a:ext cx="4267200" cy="2552700"/>
          </a:xfrm>
          <a:prstGeom prst="rect">
            <a:avLst/>
          </a:prstGeom>
        </p:spPr>
      </p:pic>
      <p:pic>
        <p:nvPicPr>
          <p:cNvPr id="14" name="Picture 13" descr="A white text on a white background&#10;&#10;Description automatically generated">
            <a:extLst>
              <a:ext uri="{FF2B5EF4-FFF2-40B4-BE49-F238E27FC236}">
                <a16:creationId xmlns:a16="http://schemas.microsoft.com/office/drawing/2014/main" id="{5B4D8CAC-BECF-FBBF-F37C-6F67F845117A}"/>
              </a:ext>
            </a:extLst>
          </p:cNvPr>
          <p:cNvPicPr>
            <a:picLocks noChangeAspect="1"/>
          </p:cNvPicPr>
          <p:nvPr/>
        </p:nvPicPr>
        <p:blipFill>
          <a:blip r:embed="rId7"/>
          <a:stretch>
            <a:fillRect/>
          </a:stretch>
        </p:blipFill>
        <p:spPr>
          <a:xfrm>
            <a:off x="6746309" y="2974475"/>
            <a:ext cx="4419600" cy="3038475"/>
          </a:xfrm>
          <a:prstGeom prst="rect">
            <a:avLst/>
          </a:prstGeom>
        </p:spPr>
      </p:pic>
    </p:spTree>
    <p:extLst>
      <p:ext uri="{BB962C8B-B14F-4D97-AF65-F5344CB8AC3E}">
        <p14:creationId xmlns:p14="http://schemas.microsoft.com/office/powerpoint/2010/main" val="1285459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B8F844-F194-EC2F-6FC0-3B71117BE10E}"/>
              </a:ext>
            </a:extLst>
          </p:cNvPr>
          <p:cNvSpPr txBox="1"/>
          <p:nvPr/>
        </p:nvSpPr>
        <p:spPr>
          <a:xfrm>
            <a:off x="9654162" y="220474"/>
            <a:ext cx="2381008" cy="1077218"/>
          </a:xfrm>
          <a:prstGeom prst="rect">
            <a:avLst/>
          </a:prstGeom>
          <a:solidFill>
            <a:srgbClr val="C00000"/>
          </a:solidFill>
        </p:spPr>
        <p:txBody>
          <a:bodyPr wrap="square">
            <a:spAutoFit/>
          </a:bodyPr>
          <a:lstStyle/>
          <a:p>
            <a:r>
              <a:rPr lang="en-GB" sz="3200" b="1">
                <a:solidFill>
                  <a:srgbClr val="FFFFFF"/>
                </a:solidFill>
              </a:rPr>
              <a:t>Assessment Processes</a:t>
            </a:r>
            <a:endParaRPr lang="en-GB" sz="3200" b="1"/>
          </a:p>
        </p:txBody>
      </p:sp>
      <p:sp>
        <p:nvSpPr>
          <p:cNvPr id="7" name="TextBox 6">
            <a:extLst>
              <a:ext uri="{FF2B5EF4-FFF2-40B4-BE49-F238E27FC236}">
                <a16:creationId xmlns:a16="http://schemas.microsoft.com/office/drawing/2014/main" id="{5ECE7152-90CB-CF53-5C53-ABBA6643AFDD}"/>
              </a:ext>
            </a:extLst>
          </p:cNvPr>
          <p:cNvSpPr txBox="1"/>
          <p:nvPr/>
        </p:nvSpPr>
        <p:spPr>
          <a:xfrm>
            <a:off x="271652" y="464164"/>
            <a:ext cx="8763886" cy="584775"/>
          </a:xfrm>
          <a:prstGeom prst="rect">
            <a:avLst/>
          </a:prstGeom>
          <a:noFill/>
        </p:spPr>
        <p:txBody>
          <a:bodyPr wrap="square">
            <a:spAutoFit/>
          </a:bodyPr>
          <a:lstStyle/>
          <a:p>
            <a:r>
              <a:rPr lang="en-US" sz="3200"/>
              <a:t>Compensation Assessment Scheme </a:t>
            </a:r>
            <a:endParaRPr lang="en-US" sz="3200">
              <a:cs typeface="Calibri"/>
            </a:endParaRPr>
          </a:p>
        </p:txBody>
      </p:sp>
      <p:sp>
        <p:nvSpPr>
          <p:cNvPr id="33" name="TextBox 32">
            <a:extLst>
              <a:ext uri="{FF2B5EF4-FFF2-40B4-BE49-F238E27FC236}">
                <a16:creationId xmlns:a16="http://schemas.microsoft.com/office/drawing/2014/main" id="{B3C0451C-146D-88B8-2CCC-9BB5D379CF6D}"/>
              </a:ext>
            </a:extLst>
          </p:cNvPr>
          <p:cNvSpPr txBox="1"/>
          <p:nvPr/>
        </p:nvSpPr>
        <p:spPr>
          <a:xfrm>
            <a:off x="2710408" y="4517341"/>
            <a:ext cx="2754938" cy="2086724"/>
          </a:xfrm>
          <a:prstGeom prst="rect">
            <a:avLst/>
          </a:prstGeom>
          <a:noFill/>
        </p:spPr>
        <p:txBody>
          <a:bodyPr wrap="square">
            <a:spAutoFit/>
          </a:bodyPr>
          <a:lstStyle/>
          <a:p>
            <a:pPr marR="0" lvl="1" algn="ctr" defTabSz="914400" rtl="0" eaLnBrk="1" fontAlgn="auto" latinLnBrk="0" hangingPunct="1">
              <a:lnSpc>
                <a:spcPct val="90000"/>
              </a:lnSpc>
              <a:spcBef>
                <a:spcPts val="500"/>
              </a:spcBef>
              <a:spcAft>
                <a:spcPts val="0"/>
              </a:spcAft>
              <a:buClrTx/>
              <a:buSzTx/>
              <a:tabLst/>
              <a:defRPr/>
            </a:pPr>
            <a:r>
              <a:rPr lang="en-GB">
                <a:solidFill>
                  <a:schemeClr val="bg1"/>
                </a:solidFill>
                <a:latin typeface="Calibri"/>
                <a:ea typeface="Times New Roman" panose="02020603050405020304" pitchFamily="18" charset="0"/>
                <a:cs typeface="Times New Roman"/>
              </a:rPr>
              <a:t>Repeat study may only be recommended where a student is able to complete their studies within their maximum period of study (programme length plus 2 years).</a:t>
            </a:r>
          </a:p>
        </p:txBody>
      </p:sp>
      <p:sp>
        <p:nvSpPr>
          <p:cNvPr id="3" name="TextBox 2">
            <a:extLst>
              <a:ext uri="{FF2B5EF4-FFF2-40B4-BE49-F238E27FC236}">
                <a16:creationId xmlns:a16="http://schemas.microsoft.com/office/drawing/2014/main" id="{590BC177-E794-75B6-81FA-2D306742DD59}"/>
              </a:ext>
            </a:extLst>
          </p:cNvPr>
          <p:cNvSpPr txBox="1"/>
          <p:nvPr/>
        </p:nvSpPr>
        <p:spPr>
          <a:xfrm>
            <a:off x="124317" y="1246291"/>
            <a:ext cx="10682058" cy="4524315"/>
          </a:xfrm>
          <a:prstGeom prst="rect">
            <a:avLst/>
          </a:prstGeom>
          <a:noFill/>
        </p:spPr>
        <p:txBody>
          <a:bodyPr wrap="square">
            <a:spAutoFit/>
          </a:bodyPr>
          <a:lstStyle/>
          <a:p>
            <a:pPr marL="742950" lvl="1" indent="-285750">
              <a:buFont typeface="Arial" panose="020B0604020202020204" pitchFamily="34" charset="0"/>
              <a:buChar char="•"/>
            </a:pPr>
            <a:r>
              <a:rPr lang="en-GB" sz="2400" kern="1200">
                <a:effectLst/>
                <a:latin typeface="Calibri"/>
                <a:ea typeface="Times New Roman" panose="02020603050405020304" pitchFamily="18" charset="0"/>
                <a:cs typeface="Times New Roman"/>
              </a:rPr>
              <a:t>Students who commenced their programme from 2020-21 are assessed under the ‘compensation’ assessment scheme.</a:t>
            </a:r>
            <a:r>
              <a:rPr lang="en-GB" sz="2400">
                <a:latin typeface="Calibri"/>
                <a:ea typeface="Times New Roman" panose="02020603050405020304" pitchFamily="18" charset="0"/>
                <a:cs typeface="Times New Roman"/>
              </a:rPr>
              <a:t> </a:t>
            </a:r>
            <a:endParaRPr lang="en-GB" sz="2400" kern="12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2400" kern="1200">
                <a:effectLst/>
                <a:latin typeface="Calibri"/>
                <a:ea typeface="Times New Roman" panose="02020603050405020304" pitchFamily="18" charset="0"/>
                <a:cs typeface="Times New Roman"/>
              </a:rPr>
              <a:t>This allows marginal failure to be compensated, and credit awarded if the compensation criteria are met.</a:t>
            </a:r>
            <a:r>
              <a:rPr lang="en-GB" sz="2400">
                <a:latin typeface="Calibri"/>
                <a:ea typeface="Times New Roman" panose="02020603050405020304" pitchFamily="18" charset="0"/>
                <a:cs typeface="Times New Roman"/>
              </a:rPr>
              <a:t> </a:t>
            </a:r>
            <a:endParaRPr lang="en-GB" sz="2400" kern="12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2400" kern="1200">
                <a:effectLst/>
                <a:latin typeface="Calibri"/>
                <a:ea typeface="Times New Roman" panose="02020603050405020304" pitchFamily="18" charset="0"/>
                <a:cs typeface="Times New Roman"/>
              </a:rPr>
              <a:t>Students may compensate up to 20 credits per level in the mark range 30-39 (UG) or 30 credits per programme in the mark range 45-49 (PG).</a:t>
            </a:r>
            <a:r>
              <a:rPr lang="en-GB" sz="2400">
                <a:latin typeface="Calibri"/>
                <a:ea typeface="Times New Roman" panose="02020603050405020304" pitchFamily="18" charset="0"/>
                <a:cs typeface="Times New Roman"/>
              </a:rPr>
              <a:t> </a:t>
            </a:r>
            <a:endParaRPr lang="en-GB" sz="2400" kern="12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2400" kern="1200">
                <a:effectLst/>
                <a:latin typeface="Calibri"/>
                <a:ea typeface="Times New Roman" panose="02020603050405020304" pitchFamily="18" charset="0"/>
                <a:cs typeface="Times New Roman"/>
              </a:rPr>
              <a:t>To be able to compensate failure the credit weighted average for the level/programme must be at least 40 (UG) and 50 (PG).</a:t>
            </a:r>
            <a:r>
              <a:rPr lang="en-GB" sz="2400">
                <a:latin typeface="Calibri"/>
                <a:ea typeface="Times New Roman" panose="02020603050405020304" pitchFamily="18" charset="0"/>
                <a:cs typeface="Times New Roman"/>
              </a:rPr>
              <a:t> </a:t>
            </a:r>
            <a:endParaRPr lang="en-GB" sz="2400" kern="1200">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GB" sz="2400" kern="1200">
                <a:effectLst/>
                <a:latin typeface="Calibri"/>
                <a:ea typeface="Times New Roman" panose="02020603050405020304" pitchFamily="18" charset="0"/>
                <a:cs typeface="Times New Roman"/>
              </a:rPr>
              <a:t>Students must pass all modules indicated as non-</a:t>
            </a:r>
            <a:r>
              <a:rPr lang="en-GB" sz="2400" kern="1200" err="1">
                <a:effectLst/>
                <a:latin typeface="Calibri"/>
                <a:ea typeface="Times New Roman" panose="02020603050405020304" pitchFamily="18" charset="0"/>
                <a:cs typeface="Times New Roman"/>
              </a:rPr>
              <a:t>compensatable</a:t>
            </a:r>
            <a:r>
              <a:rPr lang="en-GB" sz="2400" kern="1200">
                <a:effectLst/>
                <a:latin typeface="Calibri"/>
                <a:ea typeface="Times New Roman" panose="02020603050405020304" pitchFamily="18" charset="0"/>
                <a:cs typeface="Times New Roman"/>
              </a:rPr>
              <a:t> on the programme specification and all modules marked on a pass/fail basis.</a:t>
            </a:r>
          </a:p>
          <a:p>
            <a:pPr marL="742950" lvl="1" indent="-285750">
              <a:buFont typeface="Arial" panose="020B0604020202020204" pitchFamily="34" charset="0"/>
              <a:buChar char="•"/>
            </a:pPr>
            <a:r>
              <a:rPr lang="en-GB" sz="2400" kern="1200">
                <a:effectLst/>
                <a:latin typeface="Calibri"/>
                <a:ea typeface="Times New Roman" panose="02020603050405020304" pitchFamily="18" charset="0"/>
                <a:cs typeface="Times New Roman"/>
              </a:rPr>
              <a:t>Students must also meet any additional specific requirements stated on their programme specification.</a:t>
            </a:r>
            <a:r>
              <a:rPr lang="en-US" sz="2400"/>
              <a:t> </a:t>
            </a:r>
            <a:endParaRPr lang="en-US" sz="2400">
              <a:cs typeface="Calibri"/>
            </a:endParaRPr>
          </a:p>
        </p:txBody>
      </p:sp>
    </p:spTree>
    <p:extLst>
      <p:ext uri="{BB962C8B-B14F-4D97-AF65-F5344CB8AC3E}">
        <p14:creationId xmlns:p14="http://schemas.microsoft.com/office/powerpoint/2010/main" val="18385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B8F844-F194-EC2F-6FC0-3B71117BE10E}"/>
              </a:ext>
            </a:extLst>
          </p:cNvPr>
          <p:cNvSpPr txBox="1"/>
          <p:nvPr/>
        </p:nvSpPr>
        <p:spPr>
          <a:xfrm>
            <a:off x="9654162" y="220474"/>
            <a:ext cx="2381008" cy="1077218"/>
          </a:xfrm>
          <a:prstGeom prst="rect">
            <a:avLst/>
          </a:prstGeom>
          <a:solidFill>
            <a:srgbClr val="C00000"/>
          </a:solidFill>
        </p:spPr>
        <p:txBody>
          <a:bodyPr wrap="square">
            <a:spAutoFit/>
          </a:bodyPr>
          <a:lstStyle/>
          <a:p>
            <a:r>
              <a:rPr lang="en-GB" sz="3200" b="1">
                <a:solidFill>
                  <a:srgbClr val="FFFFFF"/>
                </a:solidFill>
              </a:rPr>
              <a:t>Assessment Processes</a:t>
            </a:r>
            <a:endParaRPr lang="en-GB" sz="3200" b="1"/>
          </a:p>
        </p:txBody>
      </p:sp>
      <p:sp>
        <p:nvSpPr>
          <p:cNvPr id="7" name="TextBox 6">
            <a:extLst>
              <a:ext uri="{FF2B5EF4-FFF2-40B4-BE49-F238E27FC236}">
                <a16:creationId xmlns:a16="http://schemas.microsoft.com/office/drawing/2014/main" id="{5ECE7152-90CB-CF53-5C53-ABBA6643AFDD}"/>
              </a:ext>
            </a:extLst>
          </p:cNvPr>
          <p:cNvSpPr txBox="1"/>
          <p:nvPr/>
        </p:nvSpPr>
        <p:spPr>
          <a:xfrm>
            <a:off x="376035" y="224082"/>
            <a:ext cx="8763886" cy="584775"/>
          </a:xfrm>
          <a:prstGeom prst="rect">
            <a:avLst/>
          </a:prstGeom>
          <a:noFill/>
        </p:spPr>
        <p:txBody>
          <a:bodyPr wrap="square">
            <a:spAutoFit/>
          </a:bodyPr>
          <a:lstStyle/>
          <a:p>
            <a:pPr>
              <a:defRPr/>
            </a:pPr>
            <a:r>
              <a:rPr kumimoji="0" lang="en-US" sz="3200" b="0" i="0" u="none" strike="noStrike" kern="1200" cap="none" spc="0" normalizeH="0" baseline="0" noProof="0">
                <a:ln>
                  <a:noFill/>
                </a:ln>
                <a:effectLst/>
                <a:uLnTx/>
                <a:uFillTx/>
                <a:latin typeface="Calibri" panose="020F0502020204030204"/>
                <a:ea typeface="+mn-ea"/>
                <a:cs typeface="+mn-cs"/>
              </a:rPr>
              <a:t>Restarts </a:t>
            </a:r>
            <a:r>
              <a:rPr lang="en-US" sz="3200">
                <a:latin typeface="Calibri" panose="020F0502020204030204"/>
              </a:rPr>
              <a:t>(Levels 3 and 4 only)</a:t>
            </a:r>
            <a:endParaRPr lang="en-US" sz="3200">
              <a:latin typeface="Calibri" panose="020F0502020204030204"/>
              <a:cs typeface="Calibri"/>
            </a:endParaRPr>
          </a:p>
        </p:txBody>
      </p:sp>
      <p:sp>
        <p:nvSpPr>
          <p:cNvPr id="33" name="TextBox 32">
            <a:extLst>
              <a:ext uri="{FF2B5EF4-FFF2-40B4-BE49-F238E27FC236}">
                <a16:creationId xmlns:a16="http://schemas.microsoft.com/office/drawing/2014/main" id="{B3C0451C-146D-88B8-2CCC-9BB5D379CF6D}"/>
              </a:ext>
            </a:extLst>
          </p:cNvPr>
          <p:cNvSpPr txBox="1"/>
          <p:nvPr/>
        </p:nvSpPr>
        <p:spPr>
          <a:xfrm>
            <a:off x="2710408" y="4517341"/>
            <a:ext cx="2754938" cy="2086724"/>
          </a:xfrm>
          <a:prstGeom prst="rect">
            <a:avLst/>
          </a:prstGeom>
          <a:noFill/>
        </p:spPr>
        <p:txBody>
          <a:bodyPr wrap="square">
            <a:spAutoFit/>
          </a:bodyPr>
          <a:lstStyle/>
          <a:p>
            <a:pPr marR="0" lvl="1" algn="ctr" defTabSz="914400" rtl="0" eaLnBrk="1" fontAlgn="auto" latinLnBrk="0" hangingPunct="1">
              <a:lnSpc>
                <a:spcPct val="90000"/>
              </a:lnSpc>
              <a:spcBef>
                <a:spcPts val="500"/>
              </a:spcBef>
              <a:spcAft>
                <a:spcPts val="0"/>
              </a:spcAft>
              <a:buClrTx/>
              <a:buSzTx/>
              <a:tabLst/>
              <a:defRPr/>
            </a:pPr>
            <a:r>
              <a:rPr lang="en-GB">
                <a:solidFill>
                  <a:schemeClr val="bg1"/>
                </a:solidFill>
                <a:latin typeface="Calibri"/>
                <a:ea typeface="Times New Roman" panose="02020603050405020304" pitchFamily="18" charset="0"/>
                <a:cs typeface="Times New Roman"/>
              </a:rPr>
              <a:t>Repeat study may only be recommended where a student is able to complete their studies within their maximum period of study (programme length plus 2 years).</a:t>
            </a:r>
          </a:p>
        </p:txBody>
      </p:sp>
      <p:sp>
        <p:nvSpPr>
          <p:cNvPr id="38" name="TextBox 37">
            <a:extLst>
              <a:ext uri="{FF2B5EF4-FFF2-40B4-BE49-F238E27FC236}">
                <a16:creationId xmlns:a16="http://schemas.microsoft.com/office/drawing/2014/main" id="{D932557F-D426-891F-38C9-59F0AE9BBFB0}"/>
              </a:ext>
            </a:extLst>
          </p:cNvPr>
          <p:cNvSpPr txBox="1"/>
          <p:nvPr/>
        </p:nvSpPr>
        <p:spPr>
          <a:xfrm>
            <a:off x="177707" y="807041"/>
            <a:ext cx="9475218" cy="3139321"/>
          </a:xfrm>
          <a:prstGeom prst="rect">
            <a:avLst/>
          </a:prstGeom>
          <a:noFill/>
        </p:spPr>
        <p:txBody>
          <a:bodyPr wrap="square" lIns="91440" tIns="45720" rIns="91440" bIns="45720" anchor="t">
            <a:spAutoFit/>
          </a:bodyPr>
          <a:lstStyle/>
          <a:p>
            <a:pPr marL="742950" lvl="1" indent="-285750">
              <a:buFont typeface="Wingdings" panose="05000000000000000000" pitchFamily="2" charset="2"/>
              <a:buChar char="Ø"/>
              <a:defRPr/>
            </a:pPr>
            <a:r>
              <a:rPr kumimoji="0" lang="en-GB" sz="1800" b="0" i="0" u="none" strike="noStrike" kern="1200" cap="none" spc="0" normalizeH="0" baseline="0" noProof="0">
                <a:ln>
                  <a:noFill/>
                </a:ln>
                <a:effectLst/>
                <a:uLnTx/>
                <a:uFillTx/>
                <a:latin typeface="Calibri"/>
                <a:ea typeface="Times New Roman" panose="02020603050405020304" pitchFamily="18" charset="0"/>
                <a:cs typeface="Times New Roman"/>
              </a:rPr>
              <a:t>Students in their first level of study (3 or 4) </a:t>
            </a:r>
            <a:r>
              <a:rPr lang="en-GB">
                <a:latin typeface="Calibri"/>
                <a:ea typeface="Times New Roman" panose="02020603050405020304" pitchFamily="18" charset="0"/>
                <a:cs typeface="Times New Roman"/>
              </a:rPr>
              <a:t>can</a:t>
            </a:r>
            <a:r>
              <a:rPr kumimoji="0" lang="en-GB" sz="1800" b="0" i="0" u="none" strike="noStrike" kern="1200" cap="none" spc="0" normalizeH="0" baseline="0" noProof="0">
                <a:ln>
                  <a:noFill/>
                </a:ln>
                <a:effectLst/>
                <a:uLnTx/>
                <a:uFillTx/>
                <a:latin typeface="Calibri"/>
                <a:ea typeface="Times New Roman" panose="02020603050405020304" pitchFamily="18" charset="0"/>
                <a:cs typeface="Times New Roman"/>
              </a:rPr>
              <a:t> restart their programme where they have failed 60 credits or less and might otherwise be </a:t>
            </a:r>
            <a:r>
              <a:rPr lang="en-GB">
                <a:latin typeface="Calibri"/>
                <a:ea typeface="Times New Roman" panose="02020603050405020304" pitchFamily="18" charset="0"/>
                <a:cs typeface="Times New Roman"/>
              </a:rPr>
              <a:t>withdrawn due to programme failure</a:t>
            </a:r>
            <a:r>
              <a:rPr lang="en-GB" sz="1800">
                <a:latin typeface="Calibri"/>
                <a:ea typeface="Times New Roman" panose="02020603050405020304" pitchFamily="18" charset="0"/>
                <a:cs typeface="Times New Roman"/>
              </a:rPr>
              <a:t>. </a:t>
            </a:r>
            <a:endParaRPr lang="en-GB" sz="1800" b="0" i="0" u="none" strike="noStrike" kern="1200" cap="none" spc="0" normalizeH="0" baseline="0" noProof="0">
              <a:ln>
                <a:noFill/>
              </a:ln>
              <a:effectLst/>
              <a:uLnTx/>
              <a:uFillTx/>
              <a:latin typeface="Calibri"/>
              <a:ea typeface="Times New Roman" panose="02020603050405020304" pitchFamily="18" charset="0"/>
              <a:cs typeface="Times New Roman"/>
            </a:endParaRPr>
          </a:p>
          <a:p>
            <a:pPr marL="742950" lvl="1" indent="-285750">
              <a:buFont typeface="Wingdings" panose="05000000000000000000" pitchFamily="2" charset="2"/>
              <a:buChar char="Ø"/>
              <a:defRPr/>
            </a:pPr>
            <a:r>
              <a:rPr lang="en-GB" sz="1800">
                <a:latin typeface="Calibri"/>
                <a:ea typeface="Times New Roman" panose="02020603050405020304" pitchFamily="18" charset="0"/>
                <a:cs typeface="Times New Roman"/>
              </a:rPr>
              <a:t>Students may only restart their </a:t>
            </a:r>
            <a:r>
              <a:rPr lang="en-GB">
                <a:latin typeface="Calibri"/>
                <a:ea typeface="Times New Roman" panose="02020603050405020304" pitchFamily="18" charset="0"/>
                <a:cs typeface="Times New Roman"/>
              </a:rPr>
              <a:t>studies</a:t>
            </a:r>
            <a:r>
              <a:rPr lang="en-GB" sz="1800">
                <a:latin typeface="Calibri"/>
                <a:ea typeface="Times New Roman" panose="02020603050405020304" pitchFamily="18" charset="0"/>
                <a:cs typeface="Times New Roman"/>
              </a:rPr>
              <a:t> once. If a level 3 student has restarted level 3, they are not able to restart at level 4. </a:t>
            </a:r>
          </a:p>
          <a:p>
            <a:pPr marL="742950" lvl="1" indent="-285750">
              <a:buFont typeface="Wingdings" panose="05000000000000000000" pitchFamily="2" charset="2"/>
              <a:buChar char="Ø"/>
              <a:defRPr/>
            </a:pPr>
            <a:r>
              <a:rPr lang="en-GB" sz="1800">
                <a:ea typeface="+mn-lt"/>
                <a:cs typeface="+mn-lt"/>
              </a:rPr>
              <a:t>There is no automatic right for Degree Apprenticeship students or students studying professional programmes with professional, statutory, or regulatory body requirements to restart the first year of their programme, however, the School Assessment Board (SAB) may make a recommendation for restart for individual students on these programmes.</a:t>
            </a:r>
            <a:endParaRPr lang="en-GB" sz="180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defRPr/>
            </a:pPr>
            <a:r>
              <a:rPr kumimoji="0" lang="en-GB" sz="1800" b="0" i="0" u="none" strike="noStrike" kern="1200" cap="none" spc="0" normalizeH="0" baseline="0" noProof="0">
                <a:ln>
                  <a:noFill/>
                </a:ln>
                <a:effectLst/>
                <a:uLnTx/>
                <a:uFillTx/>
                <a:latin typeface="Calibri"/>
                <a:ea typeface="Times New Roman" panose="02020603050405020304" pitchFamily="18" charset="0"/>
                <a:cs typeface="Times New Roman"/>
              </a:rPr>
              <a:t>There is no automatic right to repeat any level of study beyond the first year.</a:t>
            </a:r>
            <a:r>
              <a:rPr lang="en-GB" sz="1800">
                <a:latin typeface="Calibri"/>
                <a:ea typeface="Times New Roman" panose="02020603050405020304" pitchFamily="18" charset="0"/>
                <a:cs typeface="Times New Roman"/>
              </a:rPr>
              <a:t> </a:t>
            </a:r>
            <a:endParaRPr lang="en-GB" sz="1800">
              <a:cs typeface="Times New Roman"/>
            </a:endParaRPr>
          </a:p>
          <a:p>
            <a:pPr marL="742950" lvl="1" indent="-285750">
              <a:buFont typeface="Wingdings" panose="05000000000000000000" pitchFamily="2" charset="2"/>
              <a:buChar char="Ø"/>
              <a:defRPr/>
            </a:pPr>
            <a:r>
              <a:rPr lang="en-GB" sz="1800">
                <a:latin typeface="Calibri"/>
                <a:ea typeface="Times New Roman" panose="02020603050405020304" pitchFamily="18" charset="0"/>
                <a:cs typeface="Times New Roman"/>
              </a:rPr>
              <a:t>Restarts are normally agreed by the </a:t>
            </a:r>
            <a:r>
              <a:rPr lang="en-GB">
                <a:latin typeface="Calibri"/>
                <a:ea typeface="Times New Roman" panose="02020603050405020304" pitchFamily="18" charset="0"/>
                <a:cs typeface="Calibri"/>
              </a:rPr>
              <a:t>School Assessment Boards</a:t>
            </a:r>
            <a:r>
              <a:rPr lang="en-GB" sz="1800">
                <a:latin typeface="Calibri"/>
                <a:ea typeface="Times New Roman" panose="02020603050405020304" pitchFamily="18" charset="0"/>
                <a:cs typeface="Calibri"/>
              </a:rPr>
              <a:t>, but the decision may be made as a result of an appeal outcome or a request to the Special Cases Panel.</a:t>
            </a:r>
          </a:p>
        </p:txBody>
      </p:sp>
      <p:sp>
        <p:nvSpPr>
          <p:cNvPr id="2" name="TextBox 2">
            <a:extLst>
              <a:ext uri="{FF2B5EF4-FFF2-40B4-BE49-F238E27FC236}">
                <a16:creationId xmlns:a16="http://schemas.microsoft.com/office/drawing/2014/main" id="{4212C953-B2D8-AA6A-F9C3-DD48BBD54F74}"/>
              </a:ext>
            </a:extLst>
          </p:cNvPr>
          <p:cNvSpPr txBox="1"/>
          <p:nvPr/>
        </p:nvSpPr>
        <p:spPr>
          <a:xfrm>
            <a:off x="2705234" y="4148877"/>
            <a:ext cx="9143797" cy="1865126"/>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defRPr/>
            </a:pPr>
            <a:r>
              <a:rPr lang="en-US" sz="2800">
                <a:latin typeface="Calibri" panose="020F0502020204030204"/>
              </a:rPr>
              <a:t>Repeating</a:t>
            </a:r>
            <a:r>
              <a:rPr kumimoji="0" lang="en-US" sz="2800" i="0" u="none" strike="noStrike" kern="1200" cap="none" spc="0" normalizeH="0" baseline="0" noProof="0">
                <a:ln>
                  <a:noFill/>
                </a:ln>
                <a:effectLst/>
                <a:uLnTx/>
                <a:uFillTx/>
                <a:latin typeface="Calibri" panose="020F0502020204030204"/>
                <a:ea typeface="+mn-ea"/>
                <a:cs typeface="+mn-cs"/>
              </a:rPr>
              <a:t> modules</a:t>
            </a:r>
            <a:r>
              <a:rPr lang="en-US" sz="2800">
                <a:latin typeface="Calibri" panose="020F0502020204030204"/>
              </a:rPr>
              <a:t> to redeem progression failure</a:t>
            </a:r>
            <a:endParaRPr lang="en-US" sz="2800" i="0" u="none" strike="noStrike" kern="1200" cap="none" spc="0" normalizeH="0" baseline="0" noProof="0">
              <a:ln>
                <a:noFill/>
              </a:ln>
              <a:effectLst/>
              <a:uLnTx/>
              <a:uFillTx/>
              <a:latin typeface="Calibri" panose="020F0502020204030204"/>
              <a:cs typeface="Calibri"/>
            </a:endParaRPr>
          </a:p>
          <a:p>
            <a:pPr marL="742950" lvl="1" indent="-285750">
              <a:buFont typeface="Wingdings" panose="05000000000000000000" pitchFamily="2" charset="2"/>
              <a:buChar char="Ø"/>
              <a:defRPr/>
            </a:pPr>
            <a:r>
              <a:rPr lang="en-GB">
                <a:latin typeface="Calibri"/>
                <a:ea typeface="Times New Roman" panose="02020603050405020304" pitchFamily="18" charset="0"/>
                <a:cs typeface="Times New Roman"/>
              </a:rPr>
              <a:t>Level 4 or 5 students who have failed up to 40 credits can repeat the failed modules in full as part time students the following year to redeem their progression failure. There are some programmes where repeating part time is not permitted, this is stated on the programme specification.</a:t>
            </a:r>
          </a:p>
          <a:p>
            <a:pPr marL="742950" lvl="1" indent="-285750">
              <a:buFont typeface="Wingdings" panose="05000000000000000000" pitchFamily="2" charset="2"/>
              <a:buChar char="Ø"/>
              <a:defRPr/>
            </a:pPr>
            <a:r>
              <a:rPr lang="en-GB">
                <a:latin typeface="Calibri"/>
                <a:ea typeface="Times New Roman" panose="02020603050405020304" pitchFamily="18" charset="0"/>
                <a:cs typeface="Times New Roman"/>
              </a:rPr>
              <a:t>There is no</a:t>
            </a: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 automatic right to repeat a module</a:t>
            </a:r>
            <a:r>
              <a:rPr lang="en-GB">
                <a:latin typeface="Calibri"/>
                <a:ea typeface="Times New Roman" panose="02020603050405020304" pitchFamily="18" charset="0"/>
                <a:cs typeface="Times New Roman"/>
              </a:rPr>
              <a:t> at other levels. </a:t>
            </a:r>
            <a:endParaRPr lang="en-GB" sz="2000">
              <a:latin typeface="Times New Roman"/>
              <a:ea typeface="Calibri"/>
              <a:cs typeface="Calibri"/>
            </a:endParaRPr>
          </a:p>
        </p:txBody>
      </p:sp>
      <p:cxnSp>
        <p:nvCxnSpPr>
          <p:cNvPr id="5" name="Straight Connector 4">
            <a:extLst>
              <a:ext uri="{FF2B5EF4-FFF2-40B4-BE49-F238E27FC236}">
                <a16:creationId xmlns:a16="http://schemas.microsoft.com/office/drawing/2014/main" id="{71B40298-9611-D166-0727-E0A2C809A1DC}"/>
              </a:ext>
            </a:extLst>
          </p:cNvPr>
          <p:cNvCxnSpPr>
            <a:cxnSpLocks/>
          </p:cNvCxnSpPr>
          <p:nvPr/>
        </p:nvCxnSpPr>
        <p:spPr>
          <a:xfrm flipV="1">
            <a:off x="2785487" y="4042439"/>
            <a:ext cx="6874702" cy="104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0C0A6C-859D-6DD1-A6DF-4B46230D0DE1}"/>
              </a:ext>
            </a:extLst>
          </p:cNvPr>
          <p:cNvCxnSpPr/>
          <p:nvPr/>
        </p:nvCxnSpPr>
        <p:spPr>
          <a:xfrm>
            <a:off x="9657276" y="1975645"/>
            <a:ext cx="0" cy="20601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73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74A2FDA-7B99-C630-7073-FEF5DE1037B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4109A24-353A-0735-0D85-08B6CDA251C4}"/>
              </a:ext>
            </a:extLst>
          </p:cNvPr>
          <p:cNvSpPr txBox="1"/>
          <p:nvPr/>
        </p:nvSpPr>
        <p:spPr>
          <a:xfrm>
            <a:off x="9527457" y="271174"/>
            <a:ext cx="2381008" cy="1077218"/>
          </a:xfrm>
          <a:prstGeom prst="rect">
            <a:avLst/>
          </a:prstGeom>
          <a:solidFill>
            <a:srgbClr val="C00000"/>
          </a:solidFill>
        </p:spPr>
        <p:txBody>
          <a:bodyPr wrap="square">
            <a:spAutoFit/>
          </a:bodyPr>
          <a:lstStyle/>
          <a:p>
            <a:r>
              <a:rPr lang="en-GB" sz="3200" b="1">
                <a:solidFill>
                  <a:srgbClr val="FFFFFF"/>
                </a:solidFill>
              </a:rPr>
              <a:t>Assessment Processes</a:t>
            </a:r>
            <a:endParaRPr lang="en-GB" sz="3200" b="1"/>
          </a:p>
        </p:txBody>
      </p:sp>
      <p:sp>
        <p:nvSpPr>
          <p:cNvPr id="6" name="TextBox 5">
            <a:extLst>
              <a:ext uri="{FF2B5EF4-FFF2-40B4-BE49-F238E27FC236}">
                <a16:creationId xmlns:a16="http://schemas.microsoft.com/office/drawing/2014/main" id="{35C6C4C6-6780-A631-8D9A-B3BBFBAF835E}"/>
              </a:ext>
            </a:extLst>
          </p:cNvPr>
          <p:cNvSpPr txBox="1"/>
          <p:nvPr/>
        </p:nvSpPr>
        <p:spPr>
          <a:xfrm>
            <a:off x="2626241" y="3730711"/>
            <a:ext cx="8855951" cy="1978490"/>
          </a:xfrm>
          <a:prstGeom prst="rect">
            <a:avLst/>
          </a:prstGeom>
          <a:noFill/>
        </p:spPr>
        <p:txBody>
          <a:bodyPr wrap="square" lIns="91440" tIns="45720" rIns="91440" bIns="45720" anchor="t">
            <a:spAutoFit/>
          </a:bodyPr>
          <a:lstStyle/>
          <a:p>
            <a:pPr>
              <a:defRPr/>
            </a:pPr>
            <a:r>
              <a:rPr lang="en-US" sz="3200">
                <a:latin typeface="Calibri" panose="020F0502020204030204"/>
              </a:rPr>
              <a:t>Exceptional Circumstances Policy</a:t>
            </a:r>
            <a:endParaRPr lang="en-US" sz="3200">
              <a:latin typeface="Calibri" panose="020F0502020204030204"/>
              <a:cs typeface="Calibri"/>
            </a:endParaRPr>
          </a:p>
          <a:p>
            <a:pPr marL="742950" lvl="1" indent="-285750">
              <a:buFont typeface="Wingdings" panose="05000000000000000000" pitchFamily="2" charset="2"/>
              <a:buChar char="Ø"/>
              <a:defRPr/>
            </a:pP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Process is </a:t>
            </a:r>
            <a:r>
              <a:rPr lang="en-GB">
                <a:latin typeface="Calibri"/>
                <a:ea typeface="Times New Roman" panose="02020603050405020304" pitchFamily="18" charset="0"/>
                <a:cs typeface="Times New Roman"/>
              </a:rPr>
              <a:t>evidence-based.</a:t>
            </a:r>
            <a:endParaRPr lang="en-GB">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Ø"/>
              <a:defRPr/>
            </a:pP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Students can request </a:t>
            </a:r>
            <a:r>
              <a:rPr lang="en-GB">
                <a:latin typeface="Calibri"/>
                <a:ea typeface="Times New Roman" panose="02020603050405020304" pitchFamily="18" charset="0"/>
                <a:cs typeface="Times New Roman"/>
              </a:rPr>
              <a:t>a 3-week</a:t>
            </a: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 extension</a:t>
            </a:r>
            <a:r>
              <a:rPr lang="en-GB">
                <a:latin typeface="Calibri"/>
                <a:ea typeface="Times New Roman" panose="02020603050405020304" pitchFamily="18" charset="0"/>
                <a:cs typeface="Times New Roman"/>
              </a:rPr>
              <a:t> </a:t>
            </a: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with evidence</a:t>
            </a:r>
            <a:r>
              <a:rPr lang="en-GB">
                <a:latin typeface="Calibri"/>
                <a:ea typeface="Times New Roman" panose="02020603050405020304" pitchFamily="18" charset="0"/>
                <a:cs typeface="Times New Roman"/>
              </a:rPr>
              <a:t>.</a:t>
            </a:r>
            <a:endParaRPr lang="en-GB" b="0" i="0" u="none" strike="noStrike" kern="1200" cap="none" spc="0" normalizeH="0" baseline="0" noProof="0">
              <a:ln>
                <a:noFill/>
              </a:ln>
              <a:effectLst/>
              <a:uLnTx/>
              <a:uFillTx/>
              <a:latin typeface="Calibri"/>
              <a:ea typeface="Times New Roman" panose="02020603050405020304" pitchFamily="18" charset="0"/>
              <a:cs typeface="Times New Roman"/>
            </a:endParaRP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Students can request a deferral to the next assessment period where they are unfit to attend a scheduled assessment or where they need longer than 3 weeks</a:t>
            </a:r>
            <a:r>
              <a:rPr lang="en-GB">
                <a:latin typeface="Calibri"/>
                <a:ea typeface="Times New Roman" panose="02020603050405020304" pitchFamily="18" charset="0"/>
                <a:cs typeface="Times New Roman"/>
              </a:rPr>
              <a:t>.</a:t>
            </a:r>
            <a:endParaRPr lang="en-GB" b="0" i="0" u="none" strike="noStrike" kern="1200" cap="none" spc="0" normalizeH="0" baseline="0" noProof="0">
              <a:ln>
                <a:noFill/>
              </a:ln>
              <a:effectLst/>
              <a:uLnTx/>
              <a:uFillTx/>
              <a:latin typeface="Calibri"/>
              <a:ea typeface="Times New Roman" panose="02020603050405020304" pitchFamily="18" charset="0"/>
              <a:cs typeface="Times New Roman"/>
            </a:endParaRPr>
          </a:p>
          <a:p>
            <a:pPr marL="742950" lvl="1" indent="-285750">
              <a:buFont typeface="Wingdings" panose="05000000000000000000" pitchFamily="2" charset="2"/>
              <a:buChar char="Ø"/>
              <a:defRPr/>
            </a:pPr>
            <a:r>
              <a:rPr lang="en-GB">
                <a:latin typeface="Calibri"/>
                <a:ea typeface="Times New Roman" panose="02020603050405020304" pitchFamily="18" charset="0"/>
                <a:cs typeface="Times New Roman"/>
              </a:rPr>
              <a:t>Students can self-certify for 1-week per semester without evidence.</a:t>
            </a:r>
            <a:endParaRPr lang="en-GB" b="0" i="0" u="none" strike="noStrike" kern="1200" cap="none" spc="0" normalizeH="0" baseline="0" noProof="0">
              <a:ln>
                <a:noFill/>
              </a:ln>
              <a:effectLst/>
              <a:uLnTx/>
              <a:uFillTx/>
              <a:latin typeface="Calibri"/>
              <a:ea typeface="Times New Roman" panose="02020603050405020304" pitchFamily="18" charset="0"/>
              <a:cs typeface="Times New Roman"/>
            </a:endParaRPr>
          </a:p>
        </p:txBody>
      </p:sp>
      <p:sp>
        <p:nvSpPr>
          <p:cNvPr id="8" name="TextBox 7">
            <a:extLst>
              <a:ext uri="{FF2B5EF4-FFF2-40B4-BE49-F238E27FC236}">
                <a16:creationId xmlns:a16="http://schemas.microsoft.com/office/drawing/2014/main" id="{A32E85A0-ED8C-FBF6-75C2-7AE96DED7C2F}"/>
              </a:ext>
            </a:extLst>
          </p:cNvPr>
          <p:cNvSpPr txBox="1"/>
          <p:nvPr/>
        </p:nvSpPr>
        <p:spPr>
          <a:xfrm>
            <a:off x="205567" y="226320"/>
            <a:ext cx="8162256" cy="2749984"/>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3200" b="0" i="0" u="none" strike="noStrike" kern="1200" cap="none" spc="0" normalizeH="0" baseline="0" noProof="0">
                <a:ln>
                  <a:noFill/>
                </a:ln>
                <a:effectLst/>
                <a:uLnTx/>
                <a:uFillTx/>
                <a:latin typeface="Calibri" panose="020F0502020204030204"/>
                <a:ea typeface="+mn-ea"/>
                <a:cs typeface="+mn-cs"/>
              </a:rPr>
              <a:t>Special Cases Panel</a:t>
            </a:r>
            <a:endParaRPr lang="en-US" sz="3200" b="0" i="0" u="none" strike="noStrike" kern="1200" cap="none" spc="0" normalizeH="0" baseline="0" noProof="0">
              <a:ln>
                <a:noFill/>
              </a:ln>
              <a:effectLst/>
              <a:uLnTx/>
              <a:uFillTx/>
              <a:latin typeface="Calibri" panose="020F0502020204030204"/>
              <a:cs typeface="Calibri"/>
            </a:endParaRPr>
          </a:p>
          <a:p>
            <a:pPr marL="742950" lvl="1" indent="-285750">
              <a:lnSpc>
                <a:spcPct val="90000"/>
              </a:lnSpc>
              <a:spcBef>
                <a:spcPts val="500"/>
              </a:spcBef>
              <a:buFont typeface="Wingdings" panose="05000000000000000000" pitchFamily="2" charset="2"/>
              <a:buChar char="Ø"/>
              <a:defRPr/>
            </a:pP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Considers individual student cases on behalf of the </a:t>
            </a:r>
            <a:r>
              <a:rPr lang="en-GB">
                <a:latin typeface="Calibri"/>
                <a:ea typeface="Times New Roman" panose="02020603050405020304" pitchFamily="18" charset="0"/>
                <a:cs typeface="Times New Roman"/>
              </a:rPr>
              <a:t>University Assessment Board</a:t>
            </a: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 where a School requests the Panel to vary the decision it would otherwise make</a:t>
            </a:r>
            <a:r>
              <a:rPr lang="en-GB">
                <a:latin typeface="Calibri"/>
                <a:ea typeface="Times New Roman" panose="02020603050405020304" pitchFamily="18" charset="0"/>
                <a:cs typeface="Times New Roman"/>
              </a:rPr>
              <a:t>.</a:t>
            </a:r>
            <a:endParaRPr lang="en-GB" b="0" i="0" u="none" strike="noStrike" kern="1200" cap="none" spc="0" normalizeH="0" baseline="0" noProof="0">
              <a:ln>
                <a:noFill/>
              </a:ln>
              <a:effectLst/>
              <a:uLnTx/>
              <a:uFillTx/>
              <a:latin typeface="Calibri"/>
              <a:ea typeface="Times New Roman" panose="02020603050405020304" pitchFamily="18" charset="0"/>
              <a:cs typeface="Times New Roman"/>
            </a:endParaRP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kumimoji="0" lang="en-GB" b="0" i="0" u="none" strike="noStrike" kern="1200" cap="none" spc="0" normalizeH="0" baseline="0" noProof="0">
                <a:ln>
                  <a:noFill/>
                </a:ln>
                <a:effectLst/>
                <a:uLnTx/>
                <a:uFillTx/>
                <a:latin typeface="Calibri"/>
                <a:ea typeface="Times New Roman" panose="02020603050405020304" pitchFamily="18" charset="0"/>
                <a:cs typeface="Times New Roman"/>
              </a:rPr>
              <a:t>Considers recommendation based on unclear or uncertain exceptional circumstances to allow students to continue or progress on a programme of study</a:t>
            </a:r>
            <a:r>
              <a:rPr lang="en-GB">
                <a:latin typeface="Calibri"/>
                <a:ea typeface="Times New Roman" panose="02020603050405020304" pitchFamily="18" charset="0"/>
                <a:cs typeface="Times New Roman"/>
              </a:rPr>
              <a:t>.</a:t>
            </a:r>
            <a:endParaRPr lang="en-GB" b="0" i="0" u="none" strike="noStrike" kern="1200" cap="none" spc="0" normalizeH="0" baseline="0" noProof="0">
              <a:ln>
                <a:noFill/>
              </a:ln>
              <a:effectLst/>
              <a:uLnTx/>
              <a:uFillTx/>
              <a:latin typeface="Calibri"/>
              <a:ea typeface="Times New Roman" panose="02020603050405020304" pitchFamily="18" charset="0"/>
              <a:cs typeface="Times New Roman"/>
            </a:endParaRP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Ø"/>
              <a:tabLst/>
              <a:defRPr/>
            </a:pPr>
            <a:r>
              <a:rPr lang="en-GB">
                <a:latin typeface="Calibri"/>
                <a:ea typeface="Times New Roman" panose="02020603050405020304" pitchFamily="18" charset="0"/>
                <a:cs typeface="Times New Roman"/>
              </a:rPr>
              <a:t>Ensures regulations are applied properly and consistently.</a:t>
            </a:r>
          </a:p>
          <a:p>
            <a:pPr marL="742950" lvl="1" indent="-285750">
              <a:buFont typeface="Wingdings" panose="05000000000000000000" pitchFamily="2" charset="2"/>
              <a:buChar char="Ø"/>
              <a:defRPr/>
            </a:pPr>
            <a:r>
              <a:rPr lang="en-GB">
                <a:latin typeface="Calibri"/>
                <a:ea typeface="Times New Roman" panose="02020603050405020304" pitchFamily="18" charset="0"/>
                <a:cs typeface="Times New Roman"/>
              </a:rPr>
              <a:t>Made up of a representative from each School.</a:t>
            </a:r>
            <a:endParaRPr lang="en-GB" b="0" i="0" u="none" strike="noStrike" kern="1200" cap="none" spc="0" normalizeH="0" baseline="0" noProof="0">
              <a:ln>
                <a:noFill/>
              </a:ln>
              <a:solidFill>
                <a:srgbClr val="000000"/>
              </a:solidFill>
              <a:effectLst/>
              <a:uLnTx/>
              <a:uFillTx/>
              <a:latin typeface="Calibri" panose="020F0502020204030204"/>
              <a:cs typeface="Times New Roman"/>
            </a:endParaRPr>
          </a:p>
        </p:txBody>
      </p:sp>
      <p:cxnSp>
        <p:nvCxnSpPr>
          <p:cNvPr id="12" name="Straight Connector 11">
            <a:extLst>
              <a:ext uri="{FF2B5EF4-FFF2-40B4-BE49-F238E27FC236}">
                <a16:creationId xmlns:a16="http://schemas.microsoft.com/office/drawing/2014/main" id="{68AF74EF-2F89-9F53-2567-1873A291C9AC}"/>
              </a:ext>
            </a:extLst>
          </p:cNvPr>
          <p:cNvCxnSpPr/>
          <p:nvPr/>
        </p:nvCxnSpPr>
        <p:spPr>
          <a:xfrm>
            <a:off x="2193851" y="3353508"/>
            <a:ext cx="0" cy="20601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84635E87-319C-9136-D5FF-6C2996394884}"/>
              </a:ext>
            </a:extLst>
          </p:cNvPr>
          <p:cNvCxnSpPr>
            <a:cxnSpLocks/>
          </p:cNvCxnSpPr>
          <p:nvPr/>
        </p:nvCxnSpPr>
        <p:spPr>
          <a:xfrm>
            <a:off x="2200939" y="3353507"/>
            <a:ext cx="32004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D01E7AA-C9F3-79EC-AB54-3310B6FEB33B}"/>
              </a:ext>
            </a:extLst>
          </p:cNvPr>
          <p:cNvGrpSpPr/>
          <p:nvPr/>
        </p:nvGrpSpPr>
        <p:grpSpPr>
          <a:xfrm rot="10800000">
            <a:off x="5740151" y="1293364"/>
            <a:ext cx="3207489" cy="2060144"/>
            <a:chOff x="8002772" y="2324881"/>
            <a:chExt cx="3207489" cy="2060144"/>
          </a:xfrm>
        </p:grpSpPr>
        <p:cxnSp>
          <p:nvCxnSpPr>
            <p:cNvPr id="5" name="Straight Connector 4">
              <a:extLst>
                <a:ext uri="{FF2B5EF4-FFF2-40B4-BE49-F238E27FC236}">
                  <a16:creationId xmlns:a16="http://schemas.microsoft.com/office/drawing/2014/main" id="{D83B8018-FAA0-D444-20DC-6E2E3F5521B3}"/>
                </a:ext>
              </a:extLst>
            </p:cNvPr>
            <p:cNvCxnSpPr/>
            <p:nvPr/>
          </p:nvCxnSpPr>
          <p:spPr>
            <a:xfrm>
              <a:off x="8002772" y="2324882"/>
              <a:ext cx="0" cy="20601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5FE0C9-3467-A87A-131B-8503D08899FE}"/>
                </a:ext>
              </a:extLst>
            </p:cNvPr>
            <p:cNvCxnSpPr>
              <a:cxnSpLocks/>
            </p:cNvCxnSpPr>
            <p:nvPr/>
          </p:nvCxnSpPr>
          <p:spPr>
            <a:xfrm>
              <a:off x="8009860" y="2324881"/>
              <a:ext cx="320040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34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B8F844-F194-EC2F-6FC0-3B71117BE10E}"/>
              </a:ext>
            </a:extLst>
          </p:cNvPr>
          <p:cNvSpPr txBox="1"/>
          <p:nvPr/>
        </p:nvSpPr>
        <p:spPr>
          <a:xfrm>
            <a:off x="9527457" y="271174"/>
            <a:ext cx="2381008" cy="1077218"/>
          </a:xfrm>
          <a:prstGeom prst="rect">
            <a:avLst/>
          </a:prstGeom>
          <a:solidFill>
            <a:srgbClr val="C00000"/>
          </a:solidFill>
        </p:spPr>
        <p:txBody>
          <a:bodyPr wrap="square">
            <a:spAutoFit/>
          </a:bodyPr>
          <a:lstStyle/>
          <a:p>
            <a:r>
              <a:rPr lang="en-GB" sz="3200" b="1">
                <a:solidFill>
                  <a:srgbClr val="FFFFFF"/>
                </a:solidFill>
              </a:rPr>
              <a:t>Assessment Processes</a:t>
            </a:r>
            <a:endParaRPr lang="en-GB" sz="3200" b="1"/>
          </a:p>
        </p:txBody>
      </p:sp>
      <p:sp>
        <p:nvSpPr>
          <p:cNvPr id="10" name="TextBox 9">
            <a:extLst>
              <a:ext uri="{FF2B5EF4-FFF2-40B4-BE49-F238E27FC236}">
                <a16:creationId xmlns:a16="http://schemas.microsoft.com/office/drawing/2014/main" id="{3580A2C0-C3A5-CE8D-EBAB-17AA9B198566}"/>
              </a:ext>
            </a:extLst>
          </p:cNvPr>
          <p:cNvSpPr txBox="1"/>
          <p:nvPr/>
        </p:nvSpPr>
        <p:spPr>
          <a:xfrm>
            <a:off x="926344" y="1188466"/>
            <a:ext cx="10336448" cy="4228850"/>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Tx/>
              <a:buSzTx/>
              <a:tabLst/>
              <a:defRPr/>
            </a:pPr>
            <a:r>
              <a:rPr lang="en-US" sz="3200">
                <a:latin typeface="Calibri" panose="020F0502020204030204"/>
              </a:rPr>
              <a:t>Academic Misconduct Regulations</a:t>
            </a:r>
            <a:endParaRPr lang="en-US" sz="3200" b="0" i="0" u="none" strike="noStrike" kern="1200" cap="none" spc="0" normalizeH="0" baseline="0" noProof="0">
              <a:ln>
                <a:noFill/>
              </a:ln>
              <a:effectLst/>
              <a:uLnTx/>
              <a:uFillTx/>
              <a:latin typeface="Calibri" panose="020F0502020204030204"/>
              <a:cs typeface="Calibri"/>
            </a:endParaRPr>
          </a:p>
          <a:p>
            <a:pPr marL="742950" lvl="1" indent="-285750">
              <a:buFont typeface="Arial" panose="020B0604020202020204" pitchFamily="34" charset="0"/>
              <a:buChar char="•"/>
            </a:pPr>
            <a:r>
              <a:rPr lang="en-US" sz="2400">
                <a:cs typeface="Calibri"/>
              </a:rPr>
              <a:t>Appeal and Conduct Committee (ACC) is a committee of academics who review appeals and academic misconduct cases.</a:t>
            </a:r>
            <a:endParaRPr lang="en-US" sz="2400">
              <a:ea typeface="Calibri"/>
              <a:cs typeface="Calibri"/>
            </a:endParaRPr>
          </a:p>
          <a:p>
            <a:pPr marL="742950" lvl="1" indent="-285750">
              <a:buFont typeface="Arial" panose="020B0604020202020204" pitchFamily="34" charset="0"/>
              <a:buChar char="•"/>
            </a:pPr>
            <a:r>
              <a:rPr lang="en-US" sz="2400">
                <a:cs typeface="Calibri"/>
              </a:rPr>
              <a:t>The School investigation will establish if no further action is taken, if it is a case of poor scholarship or if it is a case of academic misconduct. Where it is established to be a case of academic misconduct, all the evidence is forwarded to ACC for review with a recommended penalty. </a:t>
            </a:r>
            <a:endParaRPr lang="en-US" sz="2400">
              <a:ea typeface="Calibri"/>
              <a:cs typeface="Calibri"/>
            </a:endParaRPr>
          </a:p>
          <a:p>
            <a:pPr marL="742950" lvl="1" indent="-285750">
              <a:buFont typeface="Arial" panose="020B0604020202020204" pitchFamily="34" charset="0"/>
              <a:buChar char="•"/>
              <a:defRPr/>
            </a:pPr>
            <a:r>
              <a:rPr lang="en-US" sz="2400">
                <a:latin typeface="Calibri" panose="020F0502020204030204"/>
                <a:cs typeface="Calibri"/>
              </a:rPr>
              <a:t>ACC will review the case and consider whether the evidence is sufficient to justify the conclusion the student has committed academic misconduct, and if so, whether the proposed penalty is appropriate considering all the evidence and in accordance with the guidelines in the policy.</a:t>
            </a:r>
            <a:r>
              <a:rPr lang="en-US">
                <a:latin typeface="Calibri" panose="020F0502020204030204"/>
                <a:cs typeface="Calibri"/>
              </a:rPr>
              <a:t> </a:t>
            </a:r>
            <a:endParaRPr lang="en-US" b="0" i="0" u="none" strike="noStrike" kern="1200" cap="none" spc="0" normalizeH="0" baseline="0" noProof="0">
              <a:ln>
                <a:noFill/>
              </a:ln>
              <a:effectLst/>
              <a:uLnTx/>
              <a:uFillTx/>
              <a:latin typeface="Calibri" panose="020F0502020204030204"/>
              <a:ea typeface="Calibri"/>
              <a:cs typeface="Calibri"/>
            </a:endParaRPr>
          </a:p>
        </p:txBody>
      </p:sp>
    </p:spTree>
    <p:extLst>
      <p:ext uri="{BB962C8B-B14F-4D97-AF65-F5344CB8AC3E}">
        <p14:creationId xmlns:p14="http://schemas.microsoft.com/office/powerpoint/2010/main" val="386314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4EB0A44-6FD3-31FE-2A25-CBC1F9C644DF}"/>
              </a:ext>
            </a:extLst>
          </p:cNvPr>
          <p:cNvSpPr txBox="1">
            <a:spLocks/>
          </p:cNvSpPr>
          <p:nvPr/>
        </p:nvSpPr>
        <p:spPr>
          <a:xfrm>
            <a:off x="1043220" y="1398476"/>
            <a:ext cx="9173910" cy="374077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sz="2800">
                <a:latin typeface="Calibri"/>
                <a:cs typeface="Arial"/>
              </a:rPr>
              <a:t>Completion of reports</a:t>
            </a:r>
            <a:endParaRPr lang="en-GB" sz="2800">
              <a:latin typeface="Calibri"/>
              <a:ea typeface="Calibri"/>
              <a:cs typeface="Arial"/>
            </a:endParaRPr>
          </a:p>
          <a:p>
            <a:pPr marL="742950" lvl="1" indent="-285750">
              <a:buFont typeface="Wingdings" panose="020B0604020202020204" pitchFamily="34" charset="0"/>
              <a:buChar char="ü"/>
            </a:pPr>
            <a:r>
              <a:rPr lang="en-GB" sz="2400">
                <a:latin typeface="Calibri"/>
                <a:cs typeface="Arial"/>
              </a:rPr>
              <a:t>Report form comprising five sections: </a:t>
            </a:r>
            <a:endParaRPr lang="en-GB" sz="2400">
              <a:latin typeface="Calibri"/>
              <a:ea typeface="Calibri"/>
              <a:cs typeface="Arial"/>
            </a:endParaRPr>
          </a:p>
          <a:p>
            <a:pPr marL="1200150" lvl="2" indent="-285750">
              <a:buFont typeface="Arial" panose="020B0604020202020204" pitchFamily="34" charset="0"/>
              <a:buChar char="•"/>
            </a:pPr>
            <a:r>
              <a:rPr lang="en-GB">
                <a:latin typeface="Calibri"/>
                <a:cs typeface="Arial"/>
              </a:rPr>
              <a:t>Part A: External Examiner details; </a:t>
            </a:r>
            <a:endParaRPr lang="en-GB">
              <a:latin typeface="Calibri"/>
              <a:ea typeface="Calibri"/>
              <a:cs typeface="Arial"/>
            </a:endParaRPr>
          </a:p>
          <a:p>
            <a:pPr marL="1200150" lvl="2" indent="-285750">
              <a:buFont typeface="Arial" panose="020B0604020202020204" pitchFamily="34" charset="0"/>
              <a:buChar char="•"/>
            </a:pPr>
            <a:r>
              <a:rPr lang="en-GB">
                <a:latin typeface="Calibri"/>
                <a:cs typeface="Arial"/>
              </a:rPr>
              <a:t>Part B: Full Report; Learning, Teaching and Student Experience Strategy; Professional, Statutory, Regulatory Body (PSRB) Requirements; Apprenticeship Requirements</a:t>
            </a:r>
            <a:endParaRPr lang="en-GB">
              <a:latin typeface="Calibri"/>
              <a:ea typeface="Calibri"/>
              <a:cs typeface="Arial"/>
            </a:endParaRPr>
          </a:p>
          <a:p>
            <a:pPr marL="742950" lvl="1" indent="-285750">
              <a:buFont typeface="Wingdings" panose="020B0604020202020204" pitchFamily="34" charset="0"/>
              <a:buChar char="ü"/>
            </a:pPr>
            <a:r>
              <a:rPr lang="en-GB" sz="2400">
                <a:latin typeface="Calibri"/>
                <a:cs typeface="Arial"/>
              </a:rPr>
              <a:t>Complete by 1 August (for programmes examined in the summer) or 1 November (for programmes examined in September/October)</a:t>
            </a:r>
            <a:endParaRPr lang="en-GB" sz="2400">
              <a:latin typeface="Calibri"/>
              <a:ea typeface="Calibri"/>
              <a:cs typeface="Arial"/>
            </a:endParaRPr>
          </a:p>
          <a:p>
            <a:pPr marL="742950" lvl="1" indent="-285750">
              <a:buFont typeface="Wingdings" panose="020B0604020202020204" pitchFamily="34" charset="0"/>
              <a:buChar char="ü"/>
            </a:pPr>
            <a:r>
              <a:rPr lang="en-GB" sz="2400">
                <a:latin typeface="Calibri"/>
                <a:cs typeface="Arial"/>
              </a:rPr>
              <a:t>Where appropriate, reports include consideration of franchise provision </a:t>
            </a:r>
            <a:endParaRPr lang="en-GB" sz="2400">
              <a:latin typeface="Calibri"/>
              <a:ea typeface="Calibri"/>
              <a:cs typeface="Arial"/>
            </a:endParaRPr>
          </a:p>
          <a:p>
            <a:pPr marL="742950" lvl="1" indent="-285750">
              <a:buFont typeface="Wingdings" panose="020B0604020202020204" pitchFamily="34" charset="0"/>
              <a:buChar char="ü"/>
            </a:pPr>
            <a:r>
              <a:rPr lang="en-GB" sz="2400">
                <a:latin typeface="Calibri"/>
                <a:cs typeface="Arial"/>
              </a:rPr>
              <a:t>Reports inform our quality improvement and feed into the University’s annual monitoring process </a:t>
            </a:r>
            <a:endParaRPr lang="en-GB" sz="2400">
              <a:latin typeface="Calibri"/>
              <a:ea typeface="Calibri"/>
              <a:cs typeface="Arial"/>
            </a:endParaRPr>
          </a:p>
          <a:p>
            <a:pPr marL="742950" lvl="1" indent="-285750">
              <a:buFont typeface="Wingdings" panose="020B0604020202020204" pitchFamily="34" charset="0"/>
              <a:buChar char="ü"/>
            </a:pPr>
            <a:r>
              <a:rPr lang="en-GB" sz="2400">
                <a:latin typeface="Calibri"/>
                <a:cs typeface="Arial"/>
              </a:rPr>
              <a:t>Reports are made available to students</a:t>
            </a:r>
            <a:endParaRPr lang="en-GB" sz="2400">
              <a:latin typeface="Calibri"/>
              <a:ea typeface="Calibri"/>
              <a:cs typeface="Arial"/>
            </a:endParaRPr>
          </a:p>
          <a:p>
            <a:endParaRPr lang="en-GB" sz="2000">
              <a:cs typeface="Arial"/>
            </a:endParaRPr>
          </a:p>
        </p:txBody>
      </p:sp>
      <p:sp>
        <p:nvSpPr>
          <p:cNvPr id="3" name="TextBox 2">
            <a:extLst>
              <a:ext uri="{FF2B5EF4-FFF2-40B4-BE49-F238E27FC236}">
                <a16:creationId xmlns:a16="http://schemas.microsoft.com/office/drawing/2014/main" id="{D4473F19-AB4F-ACA4-D465-BB9257A49F00}"/>
              </a:ext>
            </a:extLst>
          </p:cNvPr>
          <p:cNvSpPr txBox="1"/>
          <p:nvPr/>
        </p:nvSpPr>
        <p:spPr>
          <a:xfrm>
            <a:off x="9620251" y="183267"/>
            <a:ext cx="2403570" cy="584775"/>
          </a:xfrm>
          <a:prstGeom prst="rect">
            <a:avLst/>
          </a:prstGeom>
          <a:solidFill>
            <a:srgbClr val="FABC6A"/>
          </a:solidFill>
        </p:spPr>
        <p:txBody>
          <a:bodyPr wrap="square" lIns="91440" tIns="45720" rIns="91440" bIns="45720" anchor="t">
            <a:spAutoFit/>
          </a:bodyPr>
          <a:lstStyle/>
          <a:p>
            <a:r>
              <a:rPr lang="en-GB" sz="3200" b="1">
                <a:solidFill>
                  <a:srgbClr val="FFFFFF"/>
                </a:solidFill>
              </a:rPr>
              <a:t>Reports </a:t>
            </a:r>
            <a:endParaRPr lang="en-GB" sz="3200" b="1">
              <a:solidFill>
                <a:srgbClr val="FFFFFF"/>
              </a:solidFill>
              <a:ea typeface="Calibri"/>
              <a:cs typeface="Calibri"/>
            </a:endParaRPr>
          </a:p>
        </p:txBody>
      </p:sp>
    </p:spTree>
    <p:extLst>
      <p:ext uri="{BB962C8B-B14F-4D97-AF65-F5344CB8AC3E}">
        <p14:creationId xmlns:p14="http://schemas.microsoft.com/office/powerpoint/2010/main" val="3044871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F1DBCA-CB1A-00ED-E1F1-53F495B12932}"/>
              </a:ext>
            </a:extLst>
          </p:cNvPr>
          <p:cNvSpPr txBox="1"/>
          <p:nvPr/>
        </p:nvSpPr>
        <p:spPr>
          <a:xfrm>
            <a:off x="593558" y="874294"/>
            <a:ext cx="6900778"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u="sng">
                <a:solidFill>
                  <a:srgbClr val="0563C1"/>
                </a:solidFill>
                <a:cs typeface="Arial"/>
                <a:hlinkClick r:id="rId4"/>
              </a:rPr>
              <a:t>Information for external examiners | York St John University (yorksj.ac.uk)</a:t>
            </a:r>
            <a:r>
              <a:rPr lang="en-US" sz="2400">
                <a:cs typeface="Arial"/>
              </a:rPr>
              <a:t>​</a:t>
            </a:r>
          </a:p>
          <a:p>
            <a:pPr marL="228600" indent="-228600">
              <a:buFont typeface=""/>
              <a:buChar char="•"/>
            </a:pPr>
            <a:r>
              <a:rPr lang="en-US" sz="2400" u="sng">
                <a:solidFill>
                  <a:srgbClr val="0563C1"/>
                </a:solidFill>
                <a:cs typeface="Arial"/>
                <a:hlinkClick r:id="rId5"/>
              </a:rPr>
              <a:t>Moodle – External Examiner Access to Student Work</a:t>
            </a:r>
            <a:r>
              <a:rPr lang="en-US" sz="2400">
                <a:cs typeface="Arial"/>
              </a:rPr>
              <a:t>​</a:t>
            </a:r>
            <a:endParaRPr lang="en-US" sz="2400">
              <a:ea typeface="Calibri"/>
              <a:cs typeface="Arial"/>
            </a:endParaRPr>
          </a:p>
          <a:p>
            <a:pPr marL="228600" indent="-228600">
              <a:buFont typeface=""/>
              <a:buChar char="•"/>
            </a:pPr>
            <a:r>
              <a:rPr lang="en-US" sz="2400" u="sng">
                <a:solidFill>
                  <a:srgbClr val="0563C1"/>
                </a:solidFill>
                <a:cs typeface="Arial"/>
                <a:hlinkClick r:id="rId6"/>
              </a:rPr>
              <a:t>Regulations | York St John University (yorksj.ac.uk)</a:t>
            </a:r>
            <a:r>
              <a:rPr lang="en-GB" sz="2400">
                <a:cs typeface="Arial"/>
              </a:rPr>
              <a:t>​</a:t>
            </a:r>
            <a:endParaRPr lang="en-GB" sz="2400">
              <a:ea typeface="Calibri"/>
              <a:cs typeface="Arial"/>
            </a:endParaRPr>
          </a:p>
          <a:p>
            <a:pPr marL="228600" indent="-228600">
              <a:buFont typeface=""/>
              <a:buChar char="•"/>
            </a:pPr>
            <a:r>
              <a:rPr lang="en-US" sz="2400" u="sng">
                <a:solidFill>
                  <a:srgbClr val="0563C1"/>
                </a:solidFill>
                <a:cs typeface="Arial"/>
                <a:hlinkClick r:id="rId7"/>
              </a:rPr>
              <a:t>Code of practice for assessment | York St John University (yorksj.ac.uk)</a:t>
            </a:r>
            <a:r>
              <a:rPr lang="en-GB" sz="2400">
                <a:cs typeface="Arial"/>
              </a:rPr>
              <a:t>​</a:t>
            </a:r>
            <a:endParaRPr lang="en-GB" sz="2400">
              <a:ea typeface="Calibri"/>
              <a:cs typeface="Arial"/>
            </a:endParaRPr>
          </a:p>
          <a:p>
            <a:pPr marL="228600" indent="-228600">
              <a:buFont typeface=""/>
              <a:buChar char="•"/>
            </a:pPr>
            <a:r>
              <a:rPr lang="en-US" sz="2400" u="sng">
                <a:solidFill>
                  <a:srgbClr val="0563C1"/>
                </a:solidFill>
                <a:cs typeface="Arial"/>
                <a:hlinkClick r:id="rId8"/>
              </a:rPr>
              <a:t>42</a:t>
            </a:r>
            <a:r>
              <a:rPr lang="en-US" sz="2400" u="sng">
                <a:solidFill>
                  <a:srgbClr val="0563C1"/>
                </a:solidFill>
                <a:cs typeface="Arial"/>
                <a:hlinkClick r:id="rId8">
                  <a:extLst>
                    <a:ext uri="{A12FA001-AC4F-418D-AE19-62706E023703}">
                      <ahyp:hlinkClr xmlns:ahyp="http://schemas.microsoft.com/office/drawing/2018/hyperlinkcolor" val="tx"/>
                    </a:ext>
                  </a:extLst>
                </a:hlinkClick>
              </a:rPr>
              <a:t>.External-Examiners-for-Taught-Programmes-2024-25.pdf (yorksj.ac.uk)</a:t>
            </a:r>
            <a:r>
              <a:rPr lang="en-US" sz="2400">
                <a:solidFill>
                  <a:srgbClr val="000000"/>
                </a:solidFill>
                <a:cs typeface="Arial"/>
                <a:hlinkClick r:id="rId8"/>
              </a:rPr>
              <a:t>​</a:t>
            </a:r>
            <a:endParaRPr lang="en-US" sz="2400">
              <a:solidFill>
                <a:srgbClr val="000000"/>
              </a:solidFill>
              <a:ea typeface="Calibri"/>
              <a:cs typeface="Arial"/>
              <a:hlinkClick r:id="rId8"/>
            </a:endParaRPr>
          </a:p>
          <a:p>
            <a:pPr marL="228600" indent="-228600">
              <a:buFont typeface=""/>
              <a:buChar char="•"/>
            </a:pPr>
            <a:r>
              <a:rPr lang="en-GB" sz="2400" u="sng">
                <a:solidFill>
                  <a:srgbClr val="0563C1"/>
                </a:solidFill>
                <a:cs typeface="Arial"/>
                <a:hlinkClick r:id="rId9"/>
              </a:rPr>
              <a:t>External Expertise (qaa.ac.uk)</a:t>
            </a:r>
            <a:r>
              <a:rPr lang="en-GB" sz="2400">
                <a:cs typeface="Arial"/>
              </a:rPr>
              <a:t>​</a:t>
            </a:r>
            <a:endParaRPr lang="en-GB" sz="2400">
              <a:ea typeface="Calibri"/>
              <a:cs typeface="Arial"/>
            </a:endParaRPr>
          </a:p>
          <a:p>
            <a:pPr marL="228600" indent="-228600">
              <a:buFont typeface=""/>
              <a:buChar char="•"/>
            </a:pPr>
            <a:r>
              <a:rPr lang="en-GB" sz="2400">
                <a:cs typeface="Calibri"/>
                <a:hlinkClick r:id="rId10"/>
              </a:rPr>
              <a:t>Key academic dates</a:t>
            </a:r>
            <a:endParaRPr lang="en-GB">
              <a:hlinkClick r:id="rId10"/>
            </a:endParaRPr>
          </a:p>
          <a:p>
            <a:endParaRPr lang="en-GB" sz="2400">
              <a:cs typeface="Arial"/>
            </a:endParaRPr>
          </a:p>
        </p:txBody>
      </p:sp>
      <p:sp>
        <p:nvSpPr>
          <p:cNvPr id="5" name="TextBox 4">
            <a:extLst>
              <a:ext uri="{FF2B5EF4-FFF2-40B4-BE49-F238E27FC236}">
                <a16:creationId xmlns:a16="http://schemas.microsoft.com/office/drawing/2014/main" id="{BEB21B4B-6BB6-133F-DC0A-4DCDED5BDAA5}"/>
              </a:ext>
            </a:extLst>
          </p:cNvPr>
          <p:cNvSpPr txBox="1"/>
          <p:nvPr/>
        </p:nvSpPr>
        <p:spPr>
          <a:xfrm>
            <a:off x="8794014" y="254887"/>
            <a:ext cx="2976613" cy="1569660"/>
          </a:xfrm>
          <a:prstGeom prst="rect">
            <a:avLst/>
          </a:prstGeom>
          <a:solidFill>
            <a:srgbClr val="ED7D31"/>
          </a:solidFill>
        </p:spPr>
        <p:txBody>
          <a:bodyPr wrap="square">
            <a:spAutoFit/>
          </a:bodyPr>
          <a:lstStyle/>
          <a:p>
            <a:r>
              <a:rPr lang="en-GB" sz="3200" b="1">
                <a:solidFill>
                  <a:srgbClr val="FFFFFF"/>
                </a:solidFill>
              </a:rPr>
              <a:t>What do I need and where do I find it?</a:t>
            </a:r>
            <a:endParaRPr lang="en-GB" sz="3200" b="1"/>
          </a:p>
        </p:txBody>
      </p:sp>
      <p:pic>
        <p:nvPicPr>
          <p:cNvPr id="7" name="Picture 6" descr="A screenshot of a computer&#10;&#10;Description automatically generated">
            <a:extLst>
              <a:ext uri="{FF2B5EF4-FFF2-40B4-BE49-F238E27FC236}">
                <a16:creationId xmlns:a16="http://schemas.microsoft.com/office/drawing/2014/main" id="{59B24F3D-4478-B4AC-16C4-28908E4C277F}"/>
              </a:ext>
            </a:extLst>
          </p:cNvPr>
          <p:cNvPicPr>
            <a:picLocks noChangeAspect="1"/>
          </p:cNvPicPr>
          <p:nvPr/>
        </p:nvPicPr>
        <p:blipFill>
          <a:blip r:embed="rId11"/>
          <a:stretch>
            <a:fillRect/>
          </a:stretch>
        </p:blipFill>
        <p:spPr>
          <a:xfrm rot="660000">
            <a:off x="7504328" y="2219904"/>
            <a:ext cx="4405161" cy="2800206"/>
          </a:xfrm>
          <a:prstGeom prst="rect">
            <a:avLst/>
          </a:prstGeom>
        </p:spPr>
      </p:pic>
    </p:spTree>
    <p:extLst>
      <p:ext uri="{BB962C8B-B14F-4D97-AF65-F5344CB8AC3E}">
        <p14:creationId xmlns:p14="http://schemas.microsoft.com/office/powerpoint/2010/main" val="3164170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B21B4B-6BB6-133F-DC0A-4DCDED5BDAA5}"/>
              </a:ext>
            </a:extLst>
          </p:cNvPr>
          <p:cNvSpPr txBox="1"/>
          <p:nvPr/>
        </p:nvSpPr>
        <p:spPr>
          <a:xfrm>
            <a:off x="8794014" y="335098"/>
            <a:ext cx="2976613" cy="1077218"/>
          </a:xfrm>
          <a:prstGeom prst="rect">
            <a:avLst/>
          </a:prstGeom>
          <a:solidFill>
            <a:srgbClr val="ED7D31"/>
          </a:solidFill>
        </p:spPr>
        <p:txBody>
          <a:bodyPr wrap="square" lIns="91440" tIns="45720" rIns="91440" bIns="45720" anchor="t">
            <a:spAutoFit/>
          </a:bodyPr>
          <a:lstStyle/>
          <a:p>
            <a:r>
              <a:rPr lang="en-GB" sz="3200" b="1">
                <a:solidFill>
                  <a:srgbClr val="FFFFFF"/>
                </a:solidFill>
                <a:cs typeface="Calibri"/>
              </a:rPr>
              <a:t>Who could I talk to?</a:t>
            </a:r>
          </a:p>
        </p:txBody>
      </p:sp>
      <p:sp>
        <p:nvSpPr>
          <p:cNvPr id="2" name="TextBox 1">
            <a:extLst>
              <a:ext uri="{FF2B5EF4-FFF2-40B4-BE49-F238E27FC236}">
                <a16:creationId xmlns:a16="http://schemas.microsoft.com/office/drawing/2014/main" id="{6657B883-D128-0A9B-CE79-88F1FC2C821C}"/>
              </a:ext>
            </a:extLst>
          </p:cNvPr>
          <p:cNvSpPr txBox="1"/>
          <p:nvPr/>
        </p:nvSpPr>
        <p:spPr>
          <a:xfrm>
            <a:off x="713874" y="874294"/>
            <a:ext cx="568425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solidFill>
                  <a:srgbClr val="0563C1"/>
                </a:solidFill>
                <a:cs typeface="Segoe UI"/>
                <a:hlinkClick r:id="rId4"/>
              </a:rPr>
              <a:t>externalexaminers@yorksj.ac.uk</a:t>
            </a:r>
            <a:r>
              <a:rPr lang="en-GB" sz="2400">
                <a:cs typeface="Segoe UI"/>
              </a:rPr>
              <a:t>​</a:t>
            </a:r>
          </a:p>
          <a:p>
            <a:r>
              <a:rPr lang="en-GB" sz="2400">
                <a:cs typeface="Segoe UI"/>
              </a:rPr>
              <a:t>​</a:t>
            </a:r>
          </a:p>
          <a:p>
            <a:r>
              <a:rPr lang="en-GB" sz="2400">
                <a:cs typeface="Segoe UI"/>
              </a:rPr>
              <a:t>Programme Administration and Support Service:​</a:t>
            </a:r>
          </a:p>
          <a:p>
            <a:r>
              <a:rPr lang="en-GB" sz="2400" u="sng">
                <a:solidFill>
                  <a:srgbClr val="0563C1"/>
                </a:solidFill>
                <a:cs typeface="Segoe UI"/>
                <a:hlinkClick r:id="rId5"/>
              </a:rPr>
              <a:t>Contact us | York St John University (yorksj.ac.uk)</a:t>
            </a:r>
            <a:r>
              <a:rPr lang="en-GB" sz="2400">
                <a:cs typeface="Segoe UI"/>
              </a:rPr>
              <a:t>​</a:t>
            </a:r>
          </a:p>
          <a:p>
            <a:r>
              <a:rPr lang="en-GB" sz="2400">
                <a:cs typeface="Segoe UI"/>
              </a:rPr>
              <a:t>​</a:t>
            </a:r>
          </a:p>
          <a:p>
            <a:r>
              <a:rPr lang="en-GB" sz="2400">
                <a:cs typeface="Segoe UI"/>
              </a:rPr>
              <a:t>Technology Enhanced Learning (Moodle):​</a:t>
            </a:r>
          </a:p>
          <a:p>
            <a:r>
              <a:rPr lang="en-GB" sz="2400" u="sng">
                <a:solidFill>
                  <a:srgbClr val="0563C1"/>
                </a:solidFill>
                <a:cs typeface="Segoe UI"/>
                <a:hlinkClick r:id="rId6"/>
              </a:rPr>
              <a:t>tel@yorksj.ac.uk</a:t>
            </a:r>
            <a:r>
              <a:rPr lang="en-GB" sz="2400">
                <a:cs typeface="Segoe UI"/>
              </a:rPr>
              <a:t> </a:t>
            </a:r>
          </a:p>
        </p:txBody>
      </p:sp>
    </p:spTree>
    <p:extLst>
      <p:ext uri="{BB962C8B-B14F-4D97-AF65-F5344CB8AC3E}">
        <p14:creationId xmlns:p14="http://schemas.microsoft.com/office/powerpoint/2010/main" val="1494366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E0E826-8C83-ADAA-6938-8B147C5718B7}"/>
              </a:ext>
            </a:extLst>
          </p:cNvPr>
          <p:cNvSpPr txBox="1"/>
          <p:nvPr/>
        </p:nvSpPr>
        <p:spPr>
          <a:xfrm>
            <a:off x="355445" y="211145"/>
            <a:ext cx="2403570" cy="1077218"/>
          </a:xfrm>
          <a:prstGeom prst="rect">
            <a:avLst/>
          </a:prstGeom>
          <a:solidFill>
            <a:srgbClr val="FABC6A"/>
          </a:solidFill>
        </p:spPr>
        <p:txBody>
          <a:bodyPr wrap="square" lIns="91440" tIns="45720" rIns="91440" bIns="45720" anchor="t">
            <a:spAutoFit/>
          </a:bodyPr>
          <a:lstStyle/>
          <a:p>
            <a:r>
              <a:rPr lang="en-GB" sz="3200" b="1">
                <a:solidFill>
                  <a:srgbClr val="FFFFFF"/>
                </a:solidFill>
              </a:rPr>
              <a:t>Any Questions?</a:t>
            </a:r>
            <a:endParaRPr lang="en-US"/>
          </a:p>
        </p:txBody>
      </p:sp>
      <p:pic>
        <p:nvPicPr>
          <p:cNvPr id="6" name="Picture 5" descr="Magnifying glass and question mark">
            <a:extLst>
              <a:ext uri="{FF2B5EF4-FFF2-40B4-BE49-F238E27FC236}">
                <a16:creationId xmlns:a16="http://schemas.microsoft.com/office/drawing/2014/main" id="{67A38FA1-642A-131F-8C75-58825F876D2E}"/>
              </a:ext>
            </a:extLst>
          </p:cNvPr>
          <p:cNvPicPr>
            <a:picLocks noChangeAspect="1"/>
          </p:cNvPicPr>
          <p:nvPr/>
        </p:nvPicPr>
        <p:blipFill>
          <a:blip r:embed="rId4"/>
          <a:stretch>
            <a:fillRect/>
          </a:stretch>
        </p:blipFill>
        <p:spPr>
          <a:xfrm>
            <a:off x="3131634" y="745859"/>
            <a:ext cx="8316952" cy="4678624"/>
          </a:xfrm>
          <a:prstGeom prst="rect">
            <a:avLst/>
          </a:prstGeom>
        </p:spPr>
      </p:pic>
    </p:spTree>
    <p:extLst>
      <p:ext uri="{BB962C8B-B14F-4D97-AF65-F5344CB8AC3E}">
        <p14:creationId xmlns:p14="http://schemas.microsoft.com/office/powerpoint/2010/main" val="347910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28D1C9-0F73-4C59-9F0B-A85779795871}"/>
              </a:ext>
            </a:extLst>
          </p:cNvPr>
          <p:cNvSpPr txBox="1"/>
          <p:nvPr/>
        </p:nvSpPr>
        <p:spPr>
          <a:xfrm>
            <a:off x="8900961" y="1658571"/>
            <a:ext cx="2976613" cy="1569660"/>
          </a:xfrm>
          <a:prstGeom prst="rect">
            <a:avLst/>
          </a:prstGeom>
          <a:solidFill>
            <a:schemeClr val="accent4">
              <a:lumMod val="75000"/>
            </a:schemeClr>
          </a:solidFill>
        </p:spPr>
        <p:txBody>
          <a:bodyPr wrap="square">
            <a:spAutoFit/>
          </a:bodyPr>
          <a:lstStyle/>
          <a:p>
            <a:r>
              <a:rPr lang="en-GB" sz="3200" b="1">
                <a:solidFill>
                  <a:srgbClr val="FFFFFF"/>
                </a:solidFill>
              </a:rPr>
              <a:t>External Examiners key role…</a:t>
            </a:r>
            <a:endParaRPr lang="en-GB" sz="3200" b="1"/>
          </a:p>
        </p:txBody>
      </p:sp>
      <p:sp>
        <p:nvSpPr>
          <p:cNvPr id="7" name="Content Placeholder 2">
            <a:extLst>
              <a:ext uri="{FF2B5EF4-FFF2-40B4-BE49-F238E27FC236}">
                <a16:creationId xmlns:a16="http://schemas.microsoft.com/office/drawing/2014/main" id="{E956905B-1305-4A44-B928-4CBF94931AC7}"/>
              </a:ext>
            </a:extLst>
          </p:cNvPr>
          <p:cNvSpPr>
            <a:spLocks noGrp="1"/>
          </p:cNvSpPr>
          <p:nvPr>
            <p:ph idx="1"/>
          </p:nvPr>
        </p:nvSpPr>
        <p:spPr>
          <a:xfrm>
            <a:off x="314427" y="231880"/>
            <a:ext cx="8127030" cy="6626398"/>
          </a:xfrm>
        </p:spPr>
        <p:txBody>
          <a:bodyPr anchor="ctr">
            <a:normAutofit/>
          </a:bodyPr>
          <a:lstStyle/>
          <a:p>
            <a:pPr marL="0" indent="0">
              <a:buNone/>
            </a:pPr>
            <a:r>
              <a:rPr lang="en-GB" sz="2200">
                <a:latin typeface="Calibri"/>
                <a:cs typeface="Calibri"/>
              </a:rPr>
              <a:t>Section 42 of the University’s Code of Practice on Assessment:</a:t>
            </a:r>
            <a:endParaRPr lang="en-US" sz="2200">
              <a:latin typeface="Calibri"/>
              <a:cs typeface="Calibri"/>
            </a:endParaRPr>
          </a:p>
          <a:p>
            <a:pPr>
              <a:buFont typeface="Wingdings" panose="05000000000000000000" pitchFamily="2" charset="2"/>
              <a:buChar char="ü"/>
            </a:pPr>
            <a:r>
              <a:rPr lang="en-US" sz="2200">
                <a:latin typeface="Arial"/>
                <a:cs typeface="Arial"/>
              </a:rPr>
              <a:t>To ensure that the academic standards of </a:t>
            </a:r>
            <a:r>
              <a:rPr lang="en-US" sz="2200" err="1">
                <a:latin typeface="Arial"/>
                <a:cs typeface="Arial"/>
              </a:rPr>
              <a:t>programmes</a:t>
            </a:r>
            <a:r>
              <a:rPr lang="en-US" sz="2200">
                <a:latin typeface="Arial"/>
                <a:cs typeface="Arial"/>
              </a:rPr>
              <a:t> meet the requirements of the relevant National Qualification Framework. </a:t>
            </a:r>
            <a:endParaRPr lang="en-GB" sz="2200">
              <a:latin typeface="Calibri"/>
              <a:cs typeface="Calibri"/>
            </a:endParaRPr>
          </a:p>
          <a:p>
            <a:pPr>
              <a:buFont typeface="Wingdings" panose="05000000000000000000" pitchFamily="2" charset="2"/>
              <a:buChar char="ü"/>
            </a:pPr>
            <a:r>
              <a:rPr lang="en-US" sz="2200">
                <a:latin typeface="Arial"/>
                <a:cs typeface="Arial"/>
              </a:rPr>
              <a:t>To ensure the value of our qualifications awarded is in line with Higher Education sector </a:t>
            </a:r>
            <a:r>
              <a:rPr lang="en-US" sz="2200" err="1">
                <a:latin typeface="Arial"/>
                <a:cs typeface="Arial"/>
              </a:rPr>
              <a:t>recognised</a:t>
            </a:r>
            <a:r>
              <a:rPr lang="en-US" sz="2200">
                <a:latin typeface="Arial"/>
                <a:cs typeface="Arial"/>
              </a:rPr>
              <a:t> standards.</a:t>
            </a:r>
            <a:endParaRPr lang="en-GB" sz="2200">
              <a:latin typeface="Calibri"/>
              <a:cs typeface="Calibri"/>
            </a:endParaRPr>
          </a:p>
          <a:p>
            <a:pPr>
              <a:buFont typeface="Wingdings" panose="05000000000000000000" pitchFamily="2" charset="2"/>
              <a:buChar char="ü"/>
            </a:pPr>
            <a:r>
              <a:rPr lang="en-US" sz="2200">
                <a:latin typeface="Arial"/>
                <a:cs typeface="Arial"/>
              </a:rPr>
              <a:t>To calibrate and maintain academic threshold standards for our qualifications both internally across cohorts and collaborative providers, and in relation to the broader Higher Education system.</a:t>
            </a:r>
            <a:endParaRPr lang="en-GB" sz="2200">
              <a:latin typeface="Calibri"/>
              <a:cs typeface="Calibri"/>
            </a:endParaRPr>
          </a:p>
          <a:p>
            <a:pPr>
              <a:buFont typeface="Wingdings" panose="05000000000000000000" pitchFamily="2" charset="2"/>
              <a:buChar char="ü"/>
            </a:pPr>
            <a:r>
              <a:rPr lang="en-US" sz="2200">
                <a:latin typeface="Arial"/>
                <a:cs typeface="Arial"/>
              </a:rPr>
              <a:t>To verify that the standards set are appropriate in the awards and modules for which they are responsible. </a:t>
            </a:r>
            <a:endParaRPr lang="en-GB" sz="2200">
              <a:latin typeface="Calibri"/>
              <a:cs typeface="Calibri"/>
            </a:endParaRPr>
          </a:p>
          <a:p>
            <a:pPr>
              <a:buFont typeface="Wingdings" panose="05000000000000000000" pitchFamily="2" charset="2"/>
              <a:buChar char="ü"/>
            </a:pPr>
            <a:r>
              <a:rPr lang="en-US" sz="2200">
                <a:latin typeface="Arial"/>
                <a:cs typeface="Arial"/>
              </a:rPr>
              <a:t>To ensure that the assessment procedures are fair, reliable and transparent, and that integrity is maintained in their operation. </a:t>
            </a:r>
            <a:endParaRPr lang="en-GB" sz="2200">
              <a:latin typeface="Calibri"/>
              <a:cs typeface="Calibri"/>
            </a:endParaRPr>
          </a:p>
          <a:p>
            <a:pPr>
              <a:buFont typeface="Wingdings" panose="05000000000000000000" pitchFamily="2" charset="2"/>
              <a:buChar char="ü"/>
            </a:pPr>
            <a:r>
              <a:rPr lang="en-US" sz="2200">
                <a:latin typeface="Arial"/>
                <a:cs typeface="Arial"/>
              </a:rPr>
              <a:t>To contribute to improvement and enhancement of core practices for standards through comment on areas of good practice, innovation and enhancement. </a:t>
            </a:r>
            <a:endParaRPr lang="en-GB" sz="2200">
              <a:latin typeface="Calibri"/>
              <a:cs typeface="Calibri"/>
            </a:endParaRPr>
          </a:p>
        </p:txBody>
      </p:sp>
    </p:spTree>
    <p:extLst>
      <p:ext uri="{BB962C8B-B14F-4D97-AF65-F5344CB8AC3E}">
        <p14:creationId xmlns:p14="http://schemas.microsoft.com/office/powerpoint/2010/main" val="360584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28D1C9-0F73-4C59-9F0B-A85779795871}"/>
              </a:ext>
            </a:extLst>
          </p:cNvPr>
          <p:cNvSpPr txBox="1"/>
          <p:nvPr/>
        </p:nvSpPr>
        <p:spPr>
          <a:xfrm>
            <a:off x="8900961" y="1658571"/>
            <a:ext cx="2976613" cy="1077218"/>
          </a:xfrm>
          <a:prstGeom prst="rect">
            <a:avLst/>
          </a:prstGeom>
          <a:solidFill>
            <a:schemeClr val="accent4">
              <a:lumMod val="75000"/>
            </a:schemeClr>
          </a:solidFill>
        </p:spPr>
        <p:txBody>
          <a:bodyPr wrap="square">
            <a:spAutoFit/>
          </a:bodyPr>
          <a:lstStyle/>
          <a:p>
            <a:r>
              <a:rPr lang="en-GB" sz="3200" b="1">
                <a:solidFill>
                  <a:srgbClr val="FFFFFF"/>
                </a:solidFill>
              </a:rPr>
              <a:t>External Examiners…</a:t>
            </a:r>
            <a:endParaRPr lang="en-GB" sz="3200" b="1"/>
          </a:p>
        </p:txBody>
      </p:sp>
      <p:sp>
        <p:nvSpPr>
          <p:cNvPr id="11" name="TextBox 10">
            <a:extLst>
              <a:ext uri="{FF2B5EF4-FFF2-40B4-BE49-F238E27FC236}">
                <a16:creationId xmlns:a16="http://schemas.microsoft.com/office/drawing/2014/main" id="{DA6DECAB-6597-4C55-8055-75B4B564AF98}"/>
              </a:ext>
            </a:extLst>
          </p:cNvPr>
          <p:cNvSpPr txBox="1"/>
          <p:nvPr/>
        </p:nvSpPr>
        <p:spPr>
          <a:xfrm>
            <a:off x="360889" y="179782"/>
            <a:ext cx="7551190" cy="6709529"/>
          </a:xfrm>
          <a:prstGeom prst="rect">
            <a:avLst/>
          </a:prstGeom>
          <a:noFill/>
        </p:spPr>
        <p:txBody>
          <a:bodyPr wrap="square" lIns="91440" tIns="45720" rIns="91440" bIns="45720" anchor="t">
            <a:spAutoFit/>
          </a:bodyPr>
          <a:lstStyle/>
          <a:p>
            <a:pPr marL="0" indent="0">
              <a:buNone/>
            </a:pPr>
            <a:r>
              <a:rPr lang="en-GB" sz="2800"/>
              <a:t>Quality Assurance Agency (QAA) – Quality Code Advice and Guidance External Expertise</a:t>
            </a:r>
            <a:endParaRPr lang="en-GB" sz="2800">
              <a:cs typeface="Calibri"/>
            </a:endParaRPr>
          </a:p>
          <a:p>
            <a:pPr marL="0" indent="0">
              <a:buNone/>
            </a:pPr>
            <a:endParaRPr lang="en-GB" sz="2200">
              <a:cs typeface="Calibri"/>
            </a:endParaRPr>
          </a:p>
          <a:p>
            <a:pPr marL="342900" indent="-342900">
              <a:buFont typeface="Wingdings" panose="05000000000000000000" pitchFamily="2" charset="2"/>
              <a:buChar char="ü"/>
            </a:pPr>
            <a:r>
              <a:rPr lang="en-US" sz="2200"/>
              <a:t>provide impartial and independent advice, as well as informative comment on the degree-awarding body’s standards and on student achievement in relation to those standards</a:t>
            </a:r>
            <a:endParaRPr lang="en-US" sz="2200">
              <a:cs typeface="Calibri"/>
            </a:endParaRPr>
          </a:p>
          <a:p>
            <a:pPr marL="342900" indent="-342900">
              <a:buFont typeface="Wingdings" panose="05000000000000000000" pitchFamily="2" charset="2"/>
              <a:buChar char="ü"/>
            </a:pPr>
            <a:endParaRPr lang="en-US" sz="2200">
              <a:cs typeface="Calibri"/>
            </a:endParaRPr>
          </a:p>
          <a:p>
            <a:pPr marL="342900" indent="-342900">
              <a:buFont typeface="Wingdings" panose="05000000000000000000" pitchFamily="2" charset="2"/>
              <a:buChar char="ü"/>
            </a:pPr>
            <a:r>
              <a:rPr lang="en-US" sz="2200"/>
              <a:t>confirm that the provider consistently and fairly implements their own policies and procedures to ensure the integrity and </a:t>
            </a:r>
            <a:r>
              <a:rPr lang="en-US" sz="2200" err="1"/>
              <a:t>rigour</a:t>
            </a:r>
            <a:r>
              <a:rPr lang="en-US" sz="2200"/>
              <a:t> of assessment practices</a:t>
            </a:r>
            <a:endParaRPr lang="en-US" sz="2200">
              <a:cs typeface="Calibri"/>
            </a:endParaRPr>
          </a:p>
          <a:p>
            <a:pPr marL="342900" indent="-342900">
              <a:buFont typeface="Wingdings" panose="05000000000000000000" pitchFamily="2" charset="2"/>
              <a:buChar char="ü"/>
            </a:pPr>
            <a:endParaRPr lang="en-US" sz="2200">
              <a:cs typeface="Calibri"/>
            </a:endParaRPr>
          </a:p>
          <a:p>
            <a:pPr marL="342900" indent="-342900">
              <a:buFont typeface="Wingdings" panose="05000000000000000000" pitchFamily="2" charset="2"/>
              <a:buChar char="ü"/>
            </a:pPr>
            <a:r>
              <a:rPr lang="en-US" sz="2200"/>
              <a:t>comment on the reasonable comparability of standards</a:t>
            </a:r>
            <a:endParaRPr lang="en-US" sz="2200">
              <a:cs typeface="Calibri"/>
            </a:endParaRPr>
          </a:p>
          <a:p>
            <a:endParaRPr lang="en-US" sz="2200">
              <a:cs typeface="Calibri"/>
            </a:endParaRPr>
          </a:p>
          <a:p>
            <a:pPr marL="342900" indent="-342900">
              <a:buFont typeface="Wingdings" panose="05000000000000000000" pitchFamily="2" charset="2"/>
              <a:buChar char="ü"/>
            </a:pPr>
            <a:r>
              <a:rPr lang="en-US" sz="2200"/>
              <a:t>comment on the maintenance and application of academic standards through internal marking practices</a:t>
            </a:r>
            <a:endParaRPr lang="en-US" sz="2200">
              <a:cs typeface="Calibri"/>
            </a:endParaRPr>
          </a:p>
          <a:p>
            <a:pPr marL="342900" indent="-342900">
              <a:buFont typeface="Wingdings" panose="05000000000000000000" pitchFamily="2" charset="2"/>
              <a:buChar char="ü"/>
            </a:pPr>
            <a:endParaRPr lang="en-US" sz="2200">
              <a:cs typeface="Calibri"/>
            </a:endParaRPr>
          </a:p>
          <a:p>
            <a:pPr marL="342900" indent="-342900">
              <a:buFont typeface="Wingdings" panose="05000000000000000000" pitchFamily="2" charset="2"/>
              <a:buChar char="ü"/>
            </a:pPr>
            <a:r>
              <a:rPr lang="en-US" sz="2200"/>
              <a:t>comment on any comparability of provision delivered internally and provision delivered to partners</a:t>
            </a:r>
            <a:endParaRPr lang="en-GB" sz="2200"/>
          </a:p>
        </p:txBody>
      </p:sp>
    </p:spTree>
    <p:extLst>
      <p:ext uri="{BB962C8B-B14F-4D97-AF65-F5344CB8AC3E}">
        <p14:creationId xmlns:p14="http://schemas.microsoft.com/office/powerpoint/2010/main" val="1000294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80036-5760-50DD-329F-86344ABCF7C7}"/>
              </a:ext>
            </a:extLst>
          </p:cNvPr>
          <p:cNvSpPr>
            <a:spLocks noGrp="1"/>
          </p:cNvSpPr>
          <p:nvPr/>
        </p:nvSpPr>
        <p:spPr>
          <a:xfrm>
            <a:off x="838200" y="168480"/>
            <a:ext cx="10507407" cy="9732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cs typeface="Calibri Light"/>
              </a:rPr>
              <a:t>Timeline of key events</a:t>
            </a:r>
            <a:endParaRPr lang="en-US" sz="3600" b="1"/>
          </a:p>
        </p:txBody>
      </p:sp>
      <p:graphicFrame>
        <p:nvGraphicFramePr>
          <p:cNvPr id="6" name="Table 5">
            <a:extLst>
              <a:ext uri="{FF2B5EF4-FFF2-40B4-BE49-F238E27FC236}">
                <a16:creationId xmlns:a16="http://schemas.microsoft.com/office/drawing/2014/main" id="{6EA1C5E0-8D63-A449-E6A4-F95DAF70D1E3}"/>
              </a:ext>
            </a:extLst>
          </p:cNvPr>
          <p:cNvGraphicFramePr>
            <a:graphicFrameLocks noGrp="1"/>
          </p:cNvGraphicFramePr>
          <p:nvPr>
            <p:extLst>
              <p:ext uri="{D42A27DB-BD31-4B8C-83A1-F6EECF244321}">
                <p14:modId xmlns:p14="http://schemas.microsoft.com/office/powerpoint/2010/main" val="4203713627"/>
              </p:ext>
            </p:extLst>
          </p:nvPr>
        </p:nvGraphicFramePr>
        <p:xfrm>
          <a:off x="518444" y="977628"/>
          <a:ext cx="7572375" cy="5161920"/>
        </p:xfrm>
        <a:graphic>
          <a:graphicData uri="http://schemas.openxmlformats.org/drawingml/2006/table">
            <a:tbl>
              <a:tblPr bandRow="1">
                <a:tableStyleId>{5C22544A-7EE6-4342-B048-85BDC9FD1C3A}</a:tableStyleId>
              </a:tblPr>
              <a:tblGrid>
                <a:gridCol w="1581150">
                  <a:extLst>
                    <a:ext uri="{9D8B030D-6E8A-4147-A177-3AD203B41FA5}">
                      <a16:colId xmlns:a16="http://schemas.microsoft.com/office/drawing/2014/main" val="462431255"/>
                    </a:ext>
                  </a:extLst>
                </a:gridCol>
                <a:gridCol w="5991225">
                  <a:extLst>
                    <a:ext uri="{9D8B030D-6E8A-4147-A177-3AD203B41FA5}">
                      <a16:colId xmlns:a16="http://schemas.microsoft.com/office/drawing/2014/main" val="3470433554"/>
                    </a:ext>
                  </a:extLst>
                </a:gridCol>
              </a:tblGrid>
              <a:tr h="0">
                <a:tc>
                  <a:txBody>
                    <a:bodyPr/>
                    <a:lstStyle/>
                    <a:p>
                      <a:pPr fontAlgn="base">
                        <a:lnSpc>
                          <a:spcPts val="1650"/>
                        </a:lnSpc>
                      </a:pPr>
                      <a:r>
                        <a:rPr lang="en-US" sz="1400" b="1">
                          <a:effectLst/>
                          <a:latin typeface="Calibri"/>
                        </a:rPr>
                        <a:t>August</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1967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b="0">
                          <a:effectLst/>
                          <a:latin typeface="Calibri"/>
                        </a:rPr>
                        <a:t>Semester 2 </a:t>
                      </a:r>
                      <a:r>
                        <a:rPr lang="en-US" sz="1400" b="0" err="1">
                          <a:effectLst/>
                          <a:latin typeface="Calibri"/>
                        </a:rPr>
                        <a:t>resit</a:t>
                      </a:r>
                      <a:r>
                        <a:rPr lang="en-US" sz="1400" b="0">
                          <a:effectLst/>
                          <a:latin typeface="Calibri"/>
                        </a:rPr>
                        <a:t> period</a:t>
                      </a:r>
                      <a:endParaRPr lang="en-US" b="1">
                        <a:effectLst/>
                        <a:latin typeface="Calibri"/>
                      </a:endParaRPr>
                    </a:p>
                    <a:p>
                      <a:pPr fontAlgn="base">
                        <a:lnSpc>
                          <a:spcPts val="1650"/>
                        </a:lnSpc>
                      </a:pPr>
                      <a:r>
                        <a:rPr lang="en-US" sz="1400" b="0">
                          <a:effectLst/>
                          <a:latin typeface="Calibri"/>
                        </a:rPr>
                        <a:t>Re-assessment fails reviewed by EE</a:t>
                      </a:r>
                      <a:endParaRPr lang="en-US" b="1">
                        <a:effectLst/>
                        <a:latin typeface="Calibri"/>
                      </a:endParaRPr>
                    </a:p>
                    <a:p>
                      <a:pPr fontAlgn="base">
                        <a:lnSpc>
                          <a:spcPts val="1650"/>
                        </a:lnSpc>
                      </a:pPr>
                      <a:r>
                        <a:rPr lang="en-US" sz="1400" b="0">
                          <a:effectLst/>
                          <a:latin typeface="Calibri"/>
                        </a:rPr>
                        <a:t>Concurrence provided by EE before September SAB</a:t>
                      </a:r>
                      <a:endParaRPr lang="en-US" b="1">
                        <a:effectLst/>
                        <a:latin typeface="Calibri"/>
                      </a:endParaRPr>
                    </a:p>
                    <a:p>
                      <a:pPr fontAlgn="base">
                        <a:lnSpc>
                          <a:spcPts val="1650"/>
                        </a:lnSpc>
                      </a:pPr>
                      <a:r>
                        <a:rPr lang="en-US" sz="1400" b="0">
                          <a:effectLst/>
                          <a:latin typeface="Calibri"/>
                        </a:rPr>
                        <a:t>EE reports due for </a:t>
                      </a:r>
                      <a:r>
                        <a:rPr lang="en-US" sz="1400" b="0" err="1">
                          <a:effectLst/>
                          <a:latin typeface="Calibri"/>
                        </a:rPr>
                        <a:t>programmes</a:t>
                      </a:r>
                      <a:r>
                        <a:rPr lang="en-US" sz="1400" b="0">
                          <a:effectLst/>
                          <a:latin typeface="Calibri"/>
                        </a:rPr>
                        <a:t> examined over the summer (1 August)</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1967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642957361"/>
                  </a:ext>
                </a:extLst>
              </a:tr>
              <a:tr h="0">
                <a:tc>
                  <a:txBody>
                    <a:bodyPr/>
                    <a:lstStyle/>
                    <a:p>
                      <a:pPr fontAlgn="base">
                        <a:lnSpc>
                          <a:spcPts val="1650"/>
                        </a:lnSpc>
                      </a:pPr>
                      <a:r>
                        <a:rPr lang="en-US" sz="1400" b="1">
                          <a:effectLst/>
                          <a:latin typeface="Calibri"/>
                        </a:rPr>
                        <a:t>September</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1967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Semester 2 </a:t>
                      </a:r>
                      <a:r>
                        <a:rPr lang="en-US" sz="1400" err="1">
                          <a:effectLst/>
                          <a:latin typeface="Calibri"/>
                        </a:rPr>
                        <a:t>resit</a:t>
                      </a:r>
                      <a:r>
                        <a:rPr lang="en-US" sz="1400">
                          <a:effectLst/>
                          <a:latin typeface="Calibri"/>
                        </a:rPr>
                        <a:t> SAPs and SABs</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1967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114394986"/>
                  </a:ext>
                </a:extLst>
              </a:tr>
              <a:tr h="0">
                <a:tc>
                  <a:txBody>
                    <a:bodyPr/>
                    <a:lstStyle/>
                    <a:p>
                      <a:pPr fontAlgn="base">
                        <a:lnSpc>
                          <a:spcPts val="1650"/>
                        </a:lnSpc>
                      </a:pPr>
                      <a:r>
                        <a:rPr lang="en-US" sz="1400" b="1">
                          <a:effectLst/>
                          <a:latin typeface="Calibri"/>
                        </a:rPr>
                        <a:t>November</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lvl="0">
                        <a:lnSpc>
                          <a:spcPts val="1650"/>
                        </a:lnSpc>
                        <a:buNone/>
                      </a:pPr>
                      <a:r>
                        <a:rPr lang="en-US" sz="1400" b="0" i="0" u="none" strike="noStrike" noProof="0">
                          <a:solidFill>
                            <a:srgbClr val="000000"/>
                          </a:solidFill>
                          <a:effectLst/>
                          <a:latin typeface="Calibri"/>
                        </a:rPr>
                        <a:t>Semester 3 SAPs and SABs (usually PG)</a:t>
                      </a:r>
                    </a:p>
                    <a:p>
                      <a:pPr lvl="0">
                        <a:lnSpc>
                          <a:spcPts val="1650"/>
                        </a:lnSpc>
                        <a:buNone/>
                      </a:pPr>
                      <a:r>
                        <a:rPr lang="en-US" sz="1400">
                          <a:effectLst/>
                          <a:latin typeface="Calibri"/>
                        </a:rPr>
                        <a:t>EE reports due for </a:t>
                      </a:r>
                      <a:r>
                        <a:rPr lang="en-US" sz="1400" err="1">
                          <a:effectLst/>
                          <a:latin typeface="Calibri"/>
                        </a:rPr>
                        <a:t>programmes</a:t>
                      </a:r>
                      <a:r>
                        <a:rPr lang="en-US" sz="1400">
                          <a:effectLst/>
                          <a:latin typeface="Calibri"/>
                        </a:rPr>
                        <a:t> examined Sep/Oct (1 November)</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515947920"/>
                  </a:ext>
                </a:extLst>
              </a:tr>
              <a:tr h="0">
                <a:tc>
                  <a:txBody>
                    <a:bodyPr/>
                    <a:lstStyle/>
                    <a:p>
                      <a:pPr fontAlgn="base">
                        <a:lnSpc>
                          <a:spcPts val="1650"/>
                        </a:lnSpc>
                      </a:pPr>
                      <a:r>
                        <a:rPr lang="en-US" sz="1400" b="1">
                          <a:effectLst/>
                          <a:latin typeface="Calibri"/>
                        </a:rPr>
                        <a:t>December</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Semester 1 Examination paper deadline </a:t>
                      </a:r>
                    </a:p>
                    <a:p>
                      <a:pPr lvl="0">
                        <a:lnSpc>
                          <a:spcPts val="1650"/>
                        </a:lnSpc>
                        <a:buNone/>
                      </a:pPr>
                      <a:r>
                        <a:rPr lang="en-US" sz="1400" b="0" i="0" u="none" strike="noStrike" noProof="0">
                          <a:solidFill>
                            <a:srgbClr val="000000"/>
                          </a:solidFill>
                          <a:effectLst/>
                          <a:latin typeface="Calibri"/>
                        </a:rPr>
                        <a:t>University Assessment Board (Discussive UAB – Previously PAEP) </a:t>
                      </a:r>
                      <a:endParaRPr lang="en-US"/>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950478473"/>
                  </a:ext>
                </a:extLst>
              </a:tr>
              <a:tr h="0">
                <a:tc>
                  <a:txBody>
                    <a:bodyPr/>
                    <a:lstStyle/>
                    <a:p>
                      <a:pPr fontAlgn="base">
                        <a:lnSpc>
                          <a:spcPts val="1650"/>
                        </a:lnSpc>
                      </a:pPr>
                      <a:r>
                        <a:rPr lang="en-US" sz="1400" b="1">
                          <a:effectLst/>
                          <a:latin typeface="Calibri"/>
                        </a:rPr>
                        <a:t>January</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Semester 1 Examination/Assessment Period (end of the month)</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3091283634"/>
                  </a:ext>
                </a:extLst>
              </a:tr>
              <a:tr h="0">
                <a:tc>
                  <a:txBody>
                    <a:bodyPr/>
                    <a:lstStyle/>
                    <a:p>
                      <a:pPr fontAlgn="base">
                        <a:lnSpc>
                          <a:spcPts val="1650"/>
                        </a:lnSpc>
                      </a:pPr>
                      <a:r>
                        <a:rPr lang="en-US" sz="1400" b="1">
                          <a:effectLst/>
                          <a:latin typeface="Calibri"/>
                        </a:rPr>
                        <a:t>February</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EE reviews sample of work and all fails/provides concurrence </a:t>
                      </a:r>
                      <a:endParaRPr lang="en-US">
                        <a:effectLst/>
                        <a:latin typeface="Calibri"/>
                      </a:endParaRPr>
                    </a:p>
                    <a:p>
                      <a:pPr fontAlgn="base">
                        <a:lnSpc>
                          <a:spcPts val="1650"/>
                        </a:lnSpc>
                      </a:pPr>
                      <a:r>
                        <a:rPr lang="en-US" sz="1400">
                          <a:effectLst/>
                          <a:latin typeface="Calibri"/>
                        </a:rPr>
                        <a:t>Mark entry deadline for Semester 1 (</a:t>
                      </a:r>
                      <a:r>
                        <a:rPr lang="en-US" sz="1400" err="1">
                          <a:effectLst/>
                          <a:latin typeface="Calibri"/>
                        </a:rPr>
                        <a:t>e:Vision</a:t>
                      </a:r>
                      <a:r>
                        <a:rPr lang="en-US" sz="1400">
                          <a:effectLst/>
                          <a:latin typeface="Calibri"/>
                        </a:rPr>
                        <a:t>)</a:t>
                      </a:r>
                      <a:endParaRPr lang="en-US">
                        <a:effectLst/>
                        <a:latin typeface="Calibri"/>
                      </a:endParaRPr>
                    </a:p>
                    <a:p>
                      <a:pPr fontAlgn="base">
                        <a:lnSpc>
                          <a:spcPts val="1650"/>
                        </a:lnSpc>
                      </a:pPr>
                      <a:r>
                        <a:rPr lang="en-US" sz="1400">
                          <a:effectLst/>
                          <a:latin typeface="Calibri"/>
                        </a:rPr>
                        <a:t>Semester 1 SAPs and SABs</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431420006"/>
                  </a:ext>
                </a:extLst>
              </a:tr>
              <a:tr h="0">
                <a:tc>
                  <a:txBody>
                    <a:bodyPr/>
                    <a:lstStyle/>
                    <a:p>
                      <a:pPr fontAlgn="base">
                        <a:lnSpc>
                          <a:spcPts val="1650"/>
                        </a:lnSpc>
                      </a:pPr>
                      <a:r>
                        <a:rPr lang="en-US" sz="1400" b="1">
                          <a:effectLst/>
                          <a:latin typeface="Calibri"/>
                        </a:rPr>
                        <a:t>April</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Semester 1 </a:t>
                      </a:r>
                      <a:r>
                        <a:rPr lang="en-US" sz="1400" err="1">
                          <a:effectLst/>
                          <a:latin typeface="Calibri"/>
                        </a:rPr>
                        <a:t>resit</a:t>
                      </a:r>
                      <a:r>
                        <a:rPr lang="en-US" sz="1400">
                          <a:effectLst/>
                          <a:latin typeface="Calibri"/>
                        </a:rPr>
                        <a:t> period (early in the month)</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671137540"/>
                  </a:ext>
                </a:extLst>
              </a:tr>
              <a:tr h="0">
                <a:tc>
                  <a:txBody>
                    <a:bodyPr/>
                    <a:lstStyle/>
                    <a:p>
                      <a:pPr fontAlgn="base">
                        <a:lnSpc>
                          <a:spcPts val="1650"/>
                        </a:lnSpc>
                      </a:pPr>
                      <a:r>
                        <a:rPr lang="en-US" sz="1400" b="1">
                          <a:effectLst/>
                          <a:latin typeface="Calibri"/>
                        </a:rPr>
                        <a:t>May</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Semester 2 Examination/Assessment Period (end of Month)</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903344406"/>
                  </a:ext>
                </a:extLst>
              </a:tr>
              <a:tr h="0">
                <a:tc>
                  <a:txBody>
                    <a:bodyPr/>
                    <a:lstStyle/>
                    <a:p>
                      <a:pPr fontAlgn="base">
                        <a:lnSpc>
                          <a:spcPts val="1650"/>
                        </a:lnSpc>
                      </a:pPr>
                      <a:r>
                        <a:rPr lang="en-US" sz="1400" b="1">
                          <a:effectLst/>
                          <a:latin typeface="Calibri"/>
                        </a:rPr>
                        <a:t>June</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EE reviews sample of work and all fails. Reviews Semester 1 reassessment fails. Provides concurrence. </a:t>
                      </a:r>
                      <a:endParaRPr lang="en-US">
                        <a:effectLst/>
                        <a:latin typeface="Calibri"/>
                      </a:endParaRPr>
                    </a:p>
                    <a:p>
                      <a:pPr fontAlgn="base">
                        <a:lnSpc>
                          <a:spcPts val="1650"/>
                        </a:lnSpc>
                      </a:pPr>
                      <a:r>
                        <a:rPr lang="en-US" sz="1400">
                          <a:effectLst/>
                          <a:latin typeface="Calibri"/>
                        </a:rPr>
                        <a:t>Mark entry deadline for Semester 1 </a:t>
                      </a:r>
                      <a:r>
                        <a:rPr lang="en-US" sz="1400" err="1">
                          <a:effectLst/>
                          <a:latin typeface="Calibri"/>
                        </a:rPr>
                        <a:t>resits</a:t>
                      </a:r>
                      <a:r>
                        <a:rPr lang="en-US" sz="1400">
                          <a:effectLst/>
                          <a:latin typeface="Calibri"/>
                        </a:rPr>
                        <a:t> and Semester 2 (</a:t>
                      </a:r>
                      <a:r>
                        <a:rPr lang="en-US" sz="1400" err="1">
                          <a:effectLst/>
                          <a:latin typeface="Calibri"/>
                        </a:rPr>
                        <a:t>e:Vision</a:t>
                      </a:r>
                      <a:r>
                        <a:rPr lang="en-US" sz="1400">
                          <a:effectLst/>
                          <a:latin typeface="Calibri"/>
                        </a:rPr>
                        <a:t>)</a:t>
                      </a:r>
                      <a:endParaRPr lang="en-US">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191616228"/>
                  </a:ext>
                </a:extLst>
              </a:tr>
              <a:tr h="0">
                <a:tc>
                  <a:txBody>
                    <a:bodyPr/>
                    <a:lstStyle/>
                    <a:p>
                      <a:pPr fontAlgn="base">
                        <a:lnSpc>
                          <a:spcPts val="1650"/>
                        </a:lnSpc>
                      </a:pPr>
                      <a:r>
                        <a:rPr lang="en-US" sz="1400" b="1">
                          <a:effectLst/>
                          <a:latin typeface="Calibri"/>
                        </a:rPr>
                        <a:t>July</a:t>
                      </a:r>
                      <a:endParaRPr lang="en-US" b="1">
                        <a:effectLst/>
                        <a:latin typeface="Calibri"/>
                      </a:endParaRPr>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tc>
                  <a:txBody>
                    <a:bodyPr/>
                    <a:lstStyle/>
                    <a:p>
                      <a:pPr fontAlgn="base">
                        <a:lnSpc>
                          <a:spcPts val="1650"/>
                        </a:lnSpc>
                      </a:pPr>
                      <a:r>
                        <a:rPr lang="en-US" sz="1400">
                          <a:effectLst/>
                          <a:latin typeface="Calibri"/>
                        </a:rPr>
                        <a:t>Semester 1 </a:t>
                      </a:r>
                      <a:r>
                        <a:rPr lang="en-US" sz="1400" err="1">
                          <a:effectLst/>
                          <a:latin typeface="Calibri"/>
                        </a:rPr>
                        <a:t>resit</a:t>
                      </a:r>
                      <a:r>
                        <a:rPr lang="en-US" sz="1400">
                          <a:effectLst/>
                          <a:latin typeface="Calibri"/>
                        </a:rPr>
                        <a:t> and Semester 2 SAPs and SABs</a:t>
                      </a:r>
                      <a:endParaRPr lang="en-US">
                        <a:effectLst/>
                        <a:latin typeface="Calibri"/>
                      </a:endParaRPr>
                    </a:p>
                    <a:p>
                      <a:pPr lvl="0">
                        <a:lnSpc>
                          <a:spcPts val="1650"/>
                        </a:lnSpc>
                        <a:buNone/>
                      </a:pPr>
                      <a:r>
                        <a:rPr lang="en-US" sz="1400" b="0" i="0" u="none" strike="noStrike" noProof="0">
                          <a:solidFill>
                            <a:srgbClr val="000000"/>
                          </a:solidFill>
                          <a:effectLst/>
                          <a:latin typeface="Calibri"/>
                        </a:rPr>
                        <a:t>University Assessment Board (Annual review UAB – Previously PAEP)</a:t>
                      </a:r>
                      <a:endParaRPr lang="en-US"/>
                    </a:p>
                  </a:txBody>
                  <a:tcPr marL="68580" marR="68580">
                    <a:lnL w="9839" cap="flat" cmpd="sng" algn="ctr">
                      <a:solidFill>
                        <a:srgbClr val="5B9BD5"/>
                      </a:solidFill>
                      <a:prstDash val="solid"/>
                      <a:round/>
                      <a:headEnd type="none" w="med" len="med"/>
                      <a:tailEnd type="none" w="med" len="med"/>
                    </a:lnL>
                    <a:lnR w="9839" cap="flat" cmpd="sng" algn="ctr">
                      <a:solidFill>
                        <a:srgbClr val="5B9BD5"/>
                      </a:solidFill>
                      <a:prstDash val="solid"/>
                      <a:round/>
                      <a:headEnd type="none" w="med" len="med"/>
                      <a:tailEnd type="none" w="med" len="med"/>
                    </a:lnR>
                    <a:lnT w="9839" cap="flat" cmpd="sng" algn="ctr">
                      <a:solidFill>
                        <a:srgbClr val="5B9BD5"/>
                      </a:solidFill>
                      <a:prstDash val="solid"/>
                      <a:round/>
                      <a:headEnd type="none" w="med" len="med"/>
                      <a:tailEnd type="none" w="med" len="med"/>
                    </a:lnT>
                    <a:lnB w="9839" cap="flat" cmpd="sng" algn="ctr">
                      <a:solidFill>
                        <a:srgbClr val="5B9BD5"/>
                      </a:solidFill>
                      <a:prstDash val="solid"/>
                      <a:round/>
                      <a:headEnd type="none" w="med" len="med"/>
                      <a:tailEnd type="none" w="med" len="med"/>
                    </a:lnB>
                    <a:noFill/>
                  </a:tcPr>
                </a:tc>
                <a:extLst>
                  <a:ext uri="{0D108BD9-81ED-4DB2-BD59-A6C34878D82A}">
                    <a16:rowId xmlns:a16="http://schemas.microsoft.com/office/drawing/2014/main" val="2700836164"/>
                  </a:ext>
                </a:extLst>
              </a:tr>
            </a:tbl>
          </a:graphicData>
        </a:graphic>
      </p:graphicFrame>
    </p:spTree>
    <p:extLst>
      <p:ext uri="{BB962C8B-B14F-4D97-AF65-F5344CB8AC3E}">
        <p14:creationId xmlns:p14="http://schemas.microsoft.com/office/powerpoint/2010/main" val="3638433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F58C83-8B24-4F09-8C55-D661A1C1CAE2}"/>
              </a:ext>
            </a:extLst>
          </p:cNvPr>
          <p:cNvSpPr txBox="1"/>
          <p:nvPr/>
        </p:nvSpPr>
        <p:spPr>
          <a:xfrm>
            <a:off x="9922310" y="200260"/>
            <a:ext cx="2103112" cy="1569660"/>
          </a:xfrm>
          <a:prstGeom prst="rect">
            <a:avLst/>
          </a:prstGeom>
          <a:solidFill>
            <a:schemeClr val="accent1">
              <a:lumMod val="50000"/>
            </a:schemeClr>
          </a:solidFill>
        </p:spPr>
        <p:txBody>
          <a:bodyPr wrap="square">
            <a:spAutoFit/>
          </a:bodyPr>
          <a:lstStyle/>
          <a:p>
            <a:r>
              <a:rPr lang="en-GB" sz="3200" b="1">
                <a:solidFill>
                  <a:srgbClr val="FFFFFF"/>
                </a:solidFill>
              </a:rPr>
              <a:t>What are my key tasks?</a:t>
            </a:r>
            <a:endParaRPr lang="en-GB" sz="3200" b="1"/>
          </a:p>
        </p:txBody>
      </p:sp>
      <p:sp>
        <p:nvSpPr>
          <p:cNvPr id="9" name="Content Placeholder 2">
            <a:extLst>
              <a:ext uri="{FF2B5EF4-FFF2-40B4-BE49-F238E27FC236}">
                <a16:creationId xmlns:a16="http://schemas.microsoft.com/office/drawing/2014/main" id="{6EC9AB4D-38D6-464F-B4DB-958E1CE5E2B9}"/>
              </a:ext>
            </a:extLst>
          </p:cNvPr>
          <p:cNvSpPr txBox="1">
            <a:spLocks/>
          </p:cNvSpPr>
          <p:nvPr/>
        </p:nvSpPr>
        <p:spPr>
          <a:xfrm>
            <a:off x="623778" y="1916056"/>
            <a:ext cx="8243776" cy="238256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285750" indent="-285750">
              <a:buFont typeface="Wingdings" panose="05000000000000000000" pitchFamily="2" charset="2"/>
              <a:buChar char="ü"/>
            </a:pPr>
            <a:r>
              <a:rPr lang="en-GB" sz="2400">
                <a:latin typeface="Arial"/>
                <a:cs typeface="Arial"/>
              </a:rPr>
              <a:t>Usually a four-year term – option to extend to five years in exceptional circumstances; new Examiners with no prior external examining experience will be appointed a mentor</a:t>
            </a:r>
          </a:p>
          <a:p>
            <a:pPr marL="285750" indent="-285750">
              <a:buFont typeface="Wingdings" panose="05000000000000000000" pitchFamily="2" charset="2"/>
              <a:buChar char="ü"/>
            </a:pPr>
            <a:r>
              <a:rPr lang="en-GB" sz="2400">
                <a:latin typeface="Arial"/>
                <a:cs typeface="Arial"/>
              </a:rPr>
              <a:t>External moderation:</a:t>
            </a:r>
          </a:p>
          <a:p>
            <a:pPr lvl="1"/>
            <a:r>
              <a:rPr lang="en-GB" sz="2400">
                <a:latin typeface="Arial"/>
                <a:cs typeface="Arial"/>
              </a:rPr>
              <a:t>Sample work from: </a:t>
            </a:r>
          </a:p>
          <a:p>
            <a:pPr marL="1257300" lvl="2" indent="-342900">
              <a:buFont typeface="Wingdings" panose="05000000000000000000" pitchFamily="2" charset="2"/>
              <a:buChar char="q"/>
            </a:pPr>
            <a:r>
              <a:rPr lang="en-GB">
                <a:latin typeface="Arial"/>
                <a:cs typeface="Arial"/>
              </a:rPr>
              <a:t>Level 5 and Level 6 (Bachelors)</a:t>
            </a:r>
          </a:p>
          <a:p>
            <a:pPr marL="1257300" lvl="2" indent="-342900">
              <a:buFont typeface="Wingdings" panose="05000000000000000000" pitchFamily="2" charset="2"/>
              <a:buChar char="q"/>
            </a:pPr>
            <a:r>
              <a:rPr lang="en-GB">
                <a:latin typeface="Arial"/>
                <a:cs typeface="Arial"/>
              </a:rPr>
              <a:t>Level 5, Level 6, Level 7 (integrated Masters)</a:t>
            </a:r>
          </a:p>
          <a:p>
            <a:pPr marL="1257300" lvl="2" indent="-342900">
              <a:buFont typeface="Wingdings" panose="05000000000000000000" pitchFamily="2" charset="2"/>
              <a:buChar char="q"/>
            </a:pPr>
            <a:r>
              <a:rPr lang="en-GB">
                <a:latin typeface="Arial"/>
                <a:cs typeface="Arial"/>
              </a:rPr>
              <a:t>Level 7 (Postgraduate)</a:t>
            </a:r>
          </a:p>
          <a:p>
            <a:pPr marL="1257300" lvl="2" indent="-342900">
              <a:buFont typeface="Wingdings" panose="05000000000000000000" pitchFamily="2" charset="2"/>
              <a:buChar char="q"/>
            </a:pPr>
            <a:r>
              <a:rPr lang="en-GB">
                <a:latin typeface="Arial"/>
                <a:cs typeface="Arial"/>
              </a:rPr>
              <a:t>Level 8 (Taught doctorates)</a:t>
            </a:r>
          </a:p>
          <a:p>
            <a:pPr marL="742950" lvl="1" indent="-285750">
              <a:buFont typeface="Wingdings" panose="05000000000000000000" pitchFamily="2" charset="2"/>
              <a:buChar char="ü"/>
            </a:pPr>
            <a:r>
              <a:rPr lang="en-GB" sz="2400">
                <a:latin typeface="Arial"/>
                <a:cs typeface="Arial"/>
              </a:rPr>
              <a:t>Review failed assessments (first sit and resit)</a:t>
            </a:r>
          </a:p>
          <a:p>
            <a:pPr marL="742950" lvl="1" indent="-285750">
              <a:buFont typeface="Wingdings" panose="05000000000000000000" pitchFamily="2" charset="2"/>
              <a:buChar char="ü"/>
            </a:pPr>
            <a:r>
              <a:rPr lang="en-GB" sz="2400">
                <a:latin typeface="Arial"/>
                <a:cs typeface="Arial"/>
              </a:rPr>
              <a:t>Give a view if mark disagreement following internal moderation</a:t>
            </a:r>
          </a:p>
          <a:p>
            <a:pPr marL="742950" lvl="1" indent="-285750">
              <a:buFont typeface="Wingdings" panose="05000000000000000000" pitchFamily="2" charset="2"/>
              <a:buChar char="ü"/>
            </a:pPr>
            <a:r>
              <a:rPr lang="en-GB" sz="2400">
                <a:latin typeface="Arial"/>
                <a:cs typeface="Arial"/>
              </a:rPr>
              <a:t>Review borderline marks for dissertations</a:t>
            </a:r>
          </a:p>
          <a:p>
            <a:pPr lvl="1"/>
            <a:endParaRPr lang="en-GB" sz="2400"/>
          </a:p>
        </p:txBody>
      </p:sp>
      <p:pic>
        <p:nvPicPr>
          <p:cNvPr id="3" name="Graphic 2" descr="Checklist with solid fill">
            <a:extLst>
              <a:ext uri="{FF2B5EF4-FFF2-40B4-BE49-F238E27FC236}">
                <a16:creationId xmlns:a16="http://schemas.microsoft.com/office/drawing/2014/main" id="{16482C07-A363-42BD-A799-42C66C04BF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57058">
            <a:off x="9391571" y="4018553"/>
            <a:ext cx="1634960" cy="1634960"/>
          </a:xfrm>
          <a:prstGeom prst="rect">
            <a:avLst/>
          </a:prstGeom>
        </p:spPr>
      </p:pic>
      <p:pic>
        <p:nvPicPr>
          <p:cNvPr id="2" name="Graphic 1" descr="Checklist with solid fill">
            <a:extLst>
              <a:ext uri="{FF2B5EF4-FFF2-40B4-BE49-F238E27FC236}">
                <a16:creationId xmlns:a16="http://schemas.microsoft.com/office/drawing/2014/main" id="{B167A622-A44C-E3AD-3060-5CB31DA68C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969">
            <a:off x="9366773" y="1993222"/>
            <a:ext cx="1634960" cy="1634960"/>
          </a:xfrm>
          <a:prstGeom prst="rect">
            <a:avLst/>
          </a:prstGeom>
        </p:spPr>
      </p:pic>
    </p:spTree>
    <p:extLst>
      <p:ext uri="{BB962C8B-B14F-4D97-AF65-F5344CB8AC3E}">
        <p14:creationId xmlns:p14="http://schemas.microsoft.com/office/powerpoint/2010/main" val="337868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F58C83-8B24-4F09-8C55-D661A1C1CAE2}"/>
              </a:ext>
            </a:extLst>
          </p:cNvPr>
          <p:cNvSpPr txBox="1"/>
          <p:nvPr/>
        </p:nvSpPr>
        <p:spPr>
          <a:xfrm>
            <a:off x="9922310" y="200260"/>
            <a:ext cx="2103112" cy="1569660"/>
          </a:xfrm>
          <a:prstGeom prst="rect">
            <a:avLst/>
          </a:prstGeom>
          <a:solidFill>
            <a:schemeClr val="accent1">
              <a:lumMod val="50000"/>
            </a:schemeClr>
          </a:solidFill>
        </p:spPr>
        <p:txBody>
          <a:bodyPr wrap="square">
            <a:spAutoFit/>
          </a:bodyPr>
          <a:lstStyle/>
          <a:p>
            <a:r>
              <a:rPr lang="en-GB" sz="3200" b="1">
                <a:solidFill>
                  <a:srgbClr val="FFFFFF"/>
                </a:solidFill>
              </a:rPr>
              <a:t>What are my key tasks?</a:t>
            </a:r>
            <a:endParaRPr lang="en-GB" sz="3200" b="1"/>
          </a:p>
        </p:txBody>
      </p:sp>
      <p:sp>
        <p:nvSpPr>
          <p:cNvPr id="7" name="TextBox 6">
            <a:extLst>
              <a:ext uri="{FF2B5EF4-FFF2-40B4-BE49-F238E27FC236}">
                <a16:creationId xmlns:a16="http://schemas.microsoft.com/office/drawing/2014/main" id="{5CB27E95-3A48-AAE5-23D1-28D976641C11}"/>
              </a:ext>
            </a:extLst>
          </p:cNvPr>
          <p:cNvSpPr txBox="1"/>
          <p:nvPr/>
        </p:nvSpPr>
        <p:spPr>
          <a:xfrm>
            <a:off x="496185" y="527130"/>
            <a:ext cx="9088702" cy="4893647"/>
          </a:xfrm>
          <a:prstGeom prst="rect">
            <a:avLst/>
          </a:prstGeom>
          <a:noFill/>
        </p:spPr>
        <p:txBody>
          <a:bodyPr wrap="square" lIns="91440" tIns="45720" rIns="91440" bIns="45720" anchor="t">
            <a:spAutoFit/>
          </a:bodyPr>
          <a:lstStyle/>
          <a:p>
            <a:r>
              <a:rPr lang="en-GB" sz="2400">
                <a:latin typeface="Arial"/>
                <a:cs typeface="Arial"/>
              </a:rPr>
              <a:t>Other tasks:</a:t>
            </a:r>
          </a:p>
          <a:p>
            <a:pPr marL="742950" lvl="1" indent="-285750">
              <a:buFont typeface="Wingdings" panose="05000000000000000000" pitchFamily="2" charset="2"/>
              <a:buChar char="ü"/>
            </a:pPr>
            <a:r>
              <a:rPr lang="en-GB" sz="2400">
                <a:latin typeface="Arial"/>
                <a:cs typeface="Arial"/>
              </a:rPr>
              <a:t>Member of School Assessment Board (SAB) and required to endorse module results</a:t>
            </a:r>
          </a:p>
          <a:p>
            <a:pPr marL="742950" lvl="1" indent="-285750">
              <a:buFont typeface="Wingdings" panose="05000000000000000000" pitchFamily="2" charset="2"/>
              <a:buChar char="ü"/>
            </a:pPr>
            <a:r>
              <a:rPr lang="en-GB" sz="2400">
                <a:latin typeface="Arial"/>
                <a:cs typeface="Arial"/>
              </a:rPr>
              <a:t>Evaluate proposed assessments and examinations</a:t>
            </a:r>
          </a:p>
          <a:p>
            <a:pPr marL="742950" lvl="1" indent="-285750">
              <a:buFont typeface="Wingdings" panose="05000000000000000000" pitchFamily="2" charset="2"/>
              <a:buChar char="ü"/>
            </a:pPr>
            <a:r>
              <a:rPr lang="en-GB" sz="2400">
                <a:latin typeface="Arial"/>
                <a:cs typeface="Arial"/>
              </a:rPr>
              <a:t>Propose any re-marking/scaling of marks for an entire cohort</a:t>
            </a:r>
          </a:p>
          <a:p>
            <a:pPr marL="742950" lvl="1" indent="-285750">
              <a:buFont typeface="Wingdings" panose="05000000000000000000" pitchFamily="2" charset="2"/>
              <a:buChar char="ü"/>
            </a:pPr>
            <a:r>
              <a:rPr lang="en-GB" sz="2400">
                <a:latin typeface="Arial"/>
                <a:cs typeface="Arial"/>
              </a:rPr>
              <a:t>Meet with students</a:t>
            </a:r>
          </a:p>
          <a:p>
            <a:pPr marL="742950" lvl="1" indent="-285750">
              <a:buFont typeface="Wingdings" panose="05000000000000000000" pitchFamily="2" charset="2"/>
              <a:buChar char="ü"/>
            </a:pPr>
            <a:r>
              <a:rPr lang="en-GB" sz="2400">
                <a:latin typeface="Arial"/>
                <a:cs typeface="Arial"/>
              </a:rPr>
              <a:t>Give a view on the ability of students to meet the learning outcomes of a programme of study</a:t>
            </a:r>
          </a:p>
          <a:p>
            <a:pPr marL="742950" lvl="1" indent="-285750">
              <a:buFont typeface="Wingdings" panose="05000000000000000000" pitchFamily="2" charset="2"/>
              <a:buChar char="ü"/>
            </a:pPr>
            <a:r>
              <a:rPr lang="en-GB" sz="2400">
                <a:latin typeface="Arial"/>
                <a:cs typeface="Arial"/>
              </a:rPr>
              <a:t>Comment on the academic standards of provision</a:t>
            </a:r>
          </a:p>
          <a:p>
            <a:pPr marL="742950" lvl="1" indent="-285750">
              <a:buFont typeface="Wingdings" panose="05000000000000000000" pitchFamily="2" charset="2"/>
              <a:buChar char="ü"/>
            </a:pPr>
            <a:r>
              <a:rPr lang="en-GB" sz="2400">
                <a:latin typeface="Arial"/>
                <a:cs typeface="Arial"/>
              </a:rPr>
              <a:t>Consulted on module and programme amendments</a:t>
            </a:r>
          </a:p>
          <a:p>
            <a:pPr marL="742950" lvl="1" indent="-285750">
              <a:buFont typeface="Wingdings" panose="05000000000000000000" pitchFamily="2" charset="2"/>
              <a:buChar char="ü"/>
            </a:pPr>
            <a:r>
              <a:rPr lang="en-GB" sz="2400">
                <a:latin typeface="Arial"/>
                <a:cs typeface="Arial"/>
              </a:rPr>
              <a:t>Complete an Annual Report</a:t>
            </a:r>
          </a:p>
          <a:p>
            <a:pPr marL="742950" lvl="1" indent="-285750">
              <a:buFont typeface="Wingdings" panose="05000000000000000000" pitchFamily="2" charset="2"/>
              <a:buChar char="ü"/>
            </a:pPr>
            <a:r>
              <a:rPr lang="en-GB" sz="2400">
                <a:latin typeface="Arial"/>
                <a:cs typeface="Arial"/>
              </a:rPr>
              <a:t>Not involved in degree classification/ progression decisions </a:t>
            </a:r>
          </a:p>
        </p:txBody>
      </p:sp>
      <p:pic>
        <p:nvPicPr>
          <p:cNvPr id="2" name="Graphic 1" descr="Checklist with solid fill">
            <a:extLst>
              <a:ext uri="{FF2B5EF4-FFF2-40B4-BE49-F238E27FC236}">
                <a16:creationId xmlns:a16="http://schemas.microsoft.com/office/drawing/2014/main" id="{65758C7C-9F81-80FE-843A-840F39414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57058">
            <a:off x="9391571" y="4018553"/>
            <a:ext cx="1634960" cy="1634960"/>
          </a:xfrm>
          <a:prstGeom prst="rect">
            <a:avLst/>
          </a:prstGeom>
        </p:spPr>
      </p:pic>
      <p:pic>
        <p:nvPicPr>
          <p:cNvPr id="4" name="Graphic 3" descr="Checklist with solid fill">
            <a:extLst>
              <a:ext uri="{FF2B5EF4-FFF2-40B4-BE49-F238E27FC236}">
                <a16:creationId xmlns:a16="http://schemas.microsoft.com/office/drawing/2014/main" id="{46D1EB24-E18C-786E-1A86-6026D091F3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969">
            <a:off x="9366773" y="1993222"/>
            <a:ext cx="1634960" cy="1634960"/>
          </a:xfrm>
          <a:prstGeom prst="rect">
            <a:avLst/>
          </a:prstGeom>
        </p:spPr>
      </p:pic>
    </p:spTree>
    <p:extLst>
      <p:ext uri="{BB962C8B-B14F-4D97-AF65-F5344CB8AC3E}">
        <p14:creationId xmlns:p14="http://schemas.microsoft.com/office/powerpoint/2010/main" val="3969470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3F58C83-8B24-4F09-8C55-D661A1C1CAE2}"/>
              </a:ext>
            </a:extLst>
          </p:cNvPr>
          <p:cNvSpPr txBox="1"/>
          <p:nvPr/>
        </p:nvSpPr>
        <p:spPr>
          <a:xfrm>
            <a:off x="9910229" y="97172"/>
            <a:ext cx="2103112" cy="1569660"/>
          </a:xfrm>
          <a:prstGeom prst="rect">
            <a:avLst/>
          </a:prstGeom>
          <a:solidFill>
            <a:schemeClr val="accent1">
              <a:lumMod val="50000"/>
            </a:schemeClr>
          </a:solidFill>
        </p:spPr>
        <p:txBody>
          <a:bodyPr wrap="square">
            <a:spAutoFit/>
          </a:bodyPr>
          <a:lstStyle/>
          <a:p>
            <a:r>
              <a:rPr lang="en-GB" sz="3200" b="1">
                <a:solidFill>
                  <a:srgbClr val="FFFFFF"/>
                </a:solidFill>
              </a:rPr>
              <a:t>What are my key tasks?</a:t>
            </a:r>
            <a:endParaRPr lang="en-GB" sz="3200" b="1"/>
          </a:p>
        </p:txBody>
      </p:sp>
      <p:sp>
        <p:nvSpPr>
          <p:cNvPr id="6" name="Content Placeholder 2">
            <a:extLst>
              <a:ext uri="{FF2B5EF4-FFF2-40B4-BE49-F238E27FC236}">
                <a16:creationId xmlns:a16="http://schemas.microsoft.com/office/drawing/2014/main" id="{68F4EA72-4370-4692-805D-5D44C6092AFE}"/>
              </a:ext>
            </a:extLst>
          </p:cNvPr>
          <p:cNvSpPr txBox="1">
            <a:spLocks/>
          </p:cNvSpPr>
          <p:nvPr/>
        </p:nvSpPr>
        <p:spPr>
          <a:xfrm>
            <a:off x="358884" y="-382772"/>
            <a:ext cx="9093460" cy="659070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sz="2400">
                <a:latin typeface="Arial"/>
                <a:cs typeface="Arial"/>
              </a:rPr>
              <a:t>Franchise provision</a:t>
            </a:r>
          </a:p>
          <a:p>
            <a:pPr marL="1028700" indent="-285750">
              <a:buFont typeface="Wingdings" panose="05000000000000000000" pitchFamily="2" charset="2"/>
              <a:buChar char="ü"/>
            </a:pPr>
            <a:r>
              <a:rPr lang="en-GB" sz="1800">
                <a:latin typeface="Arial"/>
                <a:cs typeface="Calibri"/>
              </a:rPr>
              <a:t>Consideration of the comparability of standards across all delivery sites</a:t>
            </a:r>
          </a:p>
          <a:p>
            <a:r>
              <a:rPr lang="en-GB" sz="2400">
                <a:latin typeface="Arial"/>
                <a:cs typeface="Arial"/>
              </a:rPr>
              <a:t>Role of EE mentor</a:t>
            </a:r>
          </a:p>
          <a:p>
            <a:pPr marL="742950" lvl="1" indent="-285750">
              <a:buFont typeface="Wingdings" panose="05000000000000000000" pitchFamily="2" charset="2"/>
              <a:buChar char="ü"/>
            </a:pPr>
            <a:r>
              <a:rPr lang="en-GB" sz="1800">
                <a:latin typeface="Arial"/>
                <a:cs typeface="Calibri" panose="020F0502020204030204"/>
              </a:rPr>
              <a:t>Provide support to the mentee during the first year of their appointment</a:t>
            </a:r>
          </a:p>
          <a:p>
            <a:pPr marL="742950" lvl="1" indent="-285750">
              <a:buFont typeface="Wingdings" panose="05000000000000000000" pitchFamily="2" charset="2"/>
              <a:buChar char="ü"/>
            </a:pPr>
            <a:r>
              <a:rPr lang="en-GB" sz="1800">
                <a:latin typeface="Arial"/>
                <a:ea typeface="+mn-lt"/>
                <a:cs typeface="+mn-lt"/>
              </a:rPr>
              <a:t>Mutual agreement as to how the contact and support will operate</a:t>
            </a:r>
          </a:p>
          <a:p>
            <a:pPr marL="742950" lvl="1" indent="-285750">
              <a:buFont typeface="Wingdings" panose="05000000000000000000" pitchFamily="2" charset="2"/>
              <a:buChar char="ü"/>
            </a:pPr>
            <a:r>
              <a:rPr lang="en-GB" sz="1800">
                <a:latin typeface="Arial"/>
                <a:ea typeface="+mn-lt"/>
                <a:cs typeface="+mn-lt"/>
              </a:rPr>
              <a:t>The Mentor is expected to offer guidance on the role of the examiner in </a:t>
            </a:r>
          </a:p>
          <a:p>
            <a:pPr marL="1200150" lvl="2" indent="-285750">
              <a:buFont typeface="Wingdings" panose="05000000000000000000" pitchFamily="2" charset="2"/>
              <a:buChar char="q"/>
            </a:pPr>
            <a:r>
              <a:rPr lang="en-GB" sz="1600">
                <a:latin typeface="Arial"/>
                <a:ea typeface="+mn-lt"/>
                <a:cs typeface="+mn-lt"/>
              </a:rPr>
              <a:t>moderation of examination papers and providing comment on other forms of assessment </a:t>
            </a:r>
          </a:p>
          <a:p>
            <a:pPr marL="1200150" lvl="2" indent="-285750">
              <a:buFont typeface="Wingdings" panose="05000000000000000000" pitchFamily="2" charset="2"/>
              <a:buChar char="q"/>
            </a:pPr>
            <a:r>
              <a:rPr lang="en-GB" sz="1600">
                <a:latin typeface="Arial"/>
                <a:ea typeface="+mn-lt"/>
                <a:cs typeface="+mn-lt"/>
              </a:rPr>
              <a:t>sampling of students’ work </a:t>
            </a:r>
          </a:p>
          <a:p>
            <a:pPr marL="1200150" lvl="2" indent="-285750">
              <a:buFont typeface="Wingdings" panose="05000000000000000000" pitchFamily="2" charset="2"/>
              <a:buChar char="q"/>
            </a:pPr>
            <a:r>
              <a:rPr lang="en-GB" sz="1600">
                <a:latin typeface="Arial"/>
                <a:ea typeface="+mn-lt"/>
                <a:cs typeface="+mn-lt"/>
              </a:rPr>
              <a:t>providing advice on the subject area assessment panel (SAP) and subject assessment board (SAB)</a:t>
            </a:r>
          </a:p>
          <a:p>
            <a:pPr marL="1200150" lvl="2" indent="-285750">
              <a:buFont typeface="Wingdings" panose="05000000000000000000" pitchFamily="2" charset="2"/>
              <a:buChar char="q"/>
            </a:pPr>
            <a:r>
              <a:rPr lang="en-GB" sz="1600">
                <a:latin typeface="Arial"/>
                <a:ea typeface="+mn-lt"/>
                <a:cs typeface="+mn-lt"/>
              </a:rPr>
              <a:t>the examiner’s completion of their annual report</a:t>
            </a:r>
          </a:p>
          <a:p>
            <a:pPr marL="742950" lvl="2" indent="-285750">
              <a:buFont typeface="Wingdings" panose="05000000000000000000" pitchFamily="2" charset="2"/>
              <a:buChar char="ü"/>
            </a:pPr>
            <a:r>
              <a:rPr lang="en-GB" sz="1800">
                <a:latin typeface="Arial"/>
                <a:ea typeface="+mn-lt"/>
                <a:cs typeface="+mn-lt"/>
              </a:rPr>
              <a:t>The mentor should also work alongside the mentee to ensure the proper process of assessment has taken place in terms of confirmation of standards and justice to the students.</a:t>
            </a:r>
            <a:endParaRPr lang="en-GB" sz="1800">
              <a:latin typeface="Arial"/>
              <a:cs typeface="Calibri" panose="020F0502020204030204"/>
            </a:endParaRPr>
          </a:p>
          <a:p>
            <a:pPr marL="742950" lvl="2" indent="-285750">
              <a:buFont typeface="Wingdings" panose="05000000000000000000" pitchFamily="2" charset="2"/>
              <a:buChar char="ü"/>
            </a:pPr>
            <a:r>
              <a:rPr lang="en-GB" sz="1800">
                <a:latin typeface="Arial"/>
                <a:cs typeface="Calibri" panose="020F0502020204030204"/>
              </a:rPr>
              <a:t>A report should be submitted by the mentor at the end of the academic session in which the mentoring has taken place along with a record of contact</a:t>
            </a:r>
            <a:endParaRPr lang="en-GB">
              <a:latin typeface="Arial"/>
              <a:cs typeface="Calibri" panose="020F0502020204030204"/>
            </a:endParaRPr>
          </a:p>
        </p:txBody>
      </p:sp>
      <p:pic>
        <p:nvPicPr>
          <p:cNvPr id="2" name="Graphic 1" descr="Checklist with solid fill">
            <a:extLst>
              <a:ext uri="{FF2B5EF4-FFF2-40B4-BE49-F238E27FC236}">
                <a16:creationId xmlns:a16="http://schemas.microsoft.com/office/drawing/2014/main" id="{945F7FFC-7C18-E2F0-5AA3-AB0B6DF18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457058">
            <a:off x="9391571" y="4018553"/>
            <a:ext cx="1634960" cy="1634960"/>
          </a:xfrm>
          <a:prstGeom prst="rect">
            <a:avLst/>
          </a:prstGeom>
        </p:spPr>
      </p:pic>
      <p:pic>
        <p:nvPicPr>
          <p:cNvPr id="4" name="Graphic 3" descr="Checklist with solid fill">
            <a:extLst>
              <a:ext uri="{FF2B5EF4-FFF2-40B4-BE49-F238E27FC236}">
                <a16:creationId xmlns:a16="http://schemas.microsoft.com/office/drawing/2014/main" id="{FF65FCD0-6A35-7031-3A96-32534AF31B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86969">
            <a:off x="9366773" y="1993222"/>
            <a:ext cx="1634960" cy="1634960"/>
          </a:xfrm>
          <a:prstGeom prst="rect">
            <a:avLst/>
          </a:prstGeom>
        </p:spPr>
      </p:pic>
    </p:spTree>
    <p:extLst>
      <p:ext uri="{BB962C8B-B14F-4D97-AF65-F5344CB8AC3E}">
        <p14:creationId xmlns:p14="http://schemas.microsoft.com/office/powerpoint/2010/main" val="3000573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DDD98F-9386-CD78-2C83-04705D539618}"/>
              </a:ext>
            </a:extLst>
          </p:cNvPr>
          <p:cNvSpPr txBox="1"/>
          <p:nvPr/>
        </p:nvSpPr>
        <p:spPr>
          <a:xfrm>
            <a:off x="440140" y="656525"/>
            <a:ext cx="6861411" cy="5693866"/>
          </a:xfrm>
          <a:prstGeom prst="rect">
            <a:avLst/>
          </a:prstGeom>
          <a:noFill/>
        </p:spPr>
        <p:txBody>
          <a:bodyPr wrap="square" lIns="91440" tIns="45720" rIns="91440" bIns="45720" anchor="t">
            <a:spAutoFit/>
          </a:bodyPr>
          <a:lstStyle/>
          <a:p>
            <a:r>
              <a:rPr lang="en-GB" sz="3200"/>
              <a:t>School Assessment Panels (SAPs)</a:t>
            </a:r>
          </a:p>
          <a:p>
            <a:pPr lvl="1"/>
            <a:r>
              <a:rPr lang="en-GB" sz="2000">
                <a:ea typeface="+mn-lt"/>
                <a:cs typeface="+mn-lt"/>
              </a:rPr>
              <a:t>SAPs meet prior to the meeting of the School Assessment Boards to consider and agree marks to be presented to the SAB.</a:t>
            </a:r>
            <a:r>
              <a:rPr lang="en-GB" sz="2800">
                <a:ea typeface="+mn-lt"/>
                <a:cs typeface="+mn-lt"/>
              </a:rPr>
              <a:t> </a:t>
            </a:r>
          </a:p>
          <a:p>
            <a:pPr lvl="1"/>
            <a:endParaRPr lang="en-GB" sz="1000">
              <a:ea typeface="Calibri"/>
              <a:cs typeface="Calibri"/>
            </a:endParaRPr>
          </a:p>
          <a:p>
            <a:r>
              <a:rPr lang="en-GB" sz="3200"/>
              <a:t>School Assessment Boards (SABs)</a:t>
            </a:r>
            <a:endParaRPr lang="en-GB" sz="3200">
              <a:cs typeface="Calibri"/>
            </a:endParaRPr>
          </a:p>
          <a:p>
            <a:pPr lvl="1"/>
            <a:r>
              <a:rPr lang="en-GB" sz="2000">
                <a:latin typeface="Calibri"/>
                <a:cs typeface="Arial"/>
              </a:rPr>
              <a:t>Subject External Examiners in attendance </a:t>
            </a:r>
            <a:endParaRPr lang="en-GB" sz="2000">
              <a:latin typeface="Calibri"/>
              <a:ea typeface="Calibri"/>
              <a:cs typeface="Arial"/>
            </a:endParaRPr>
          </a:p>
          <a:p>
            <a:pPr lvl="1"/>
            <a:r>
              <a:rPr lang="en-GB" sz="2000">
                <a:cs typeface="Calibri"/>
              </a:rPr>
              <a:t>SABs report to the University Assessment Board and have oversight of assessment for all taught provision within the School, including ensuring assessment procedures are properly conducted, and standards assured. SABs are now approve awards and progression decisions on behalf of UAB.</a:t>
            </a:r>
            <a:endParaRPr lang="en-GB" sz="2000">
              <a:ea typeface="Calibri"/>
              <a:cs typeface="Calibri"/>
            </a:endParaRPr>
          </a:p>
          <a:p>
            <a:pPr lvl="1"/>
            <a:endParaRPr lang="en-GB" sz="1000">
              <a:ea typeface="Calibri"/>
              <a:cs typeface="Arial"/>
            </a:endParaRPr>
          </a:p>
          <a:p>
            <a:r>
              <a:rPr lang="en-GB" sz="3200"/>
              <a:t>University Assessment Boards (UAB)</a:t>
            </a:r>
            <a:endParaRPr lang="en-GB" sz="3600">
              <a:cs typeface="Calibri"/>
            </a:endParaRPr>
          </a:p>
          <a:p>
            <a:pPr lvl="1"/>
            <a:r>
              <a:rPr lang="en-GB" sz="2000">
                <a:ea typeface="Calibri"/>
                <a:cs typeface="Calibri"/>
              </a:rPr>
              <a:t>Previously known as Progress &amp; Award Examination Panel</a:t>
            </a:r>
            <a:endParaRPr lang="en-GB" sz="2000">
              <a:cs typeface="Calibri"/>
            </a:endParaRPr>
          </a:p>
          <a:p>
            <a:pPr lvl="1"/>
            <a:r>
              <a:rPr lang="en-GB" sz="2000">
                <a:cs typeface="Calibri"/>
              </a:rPr>
              <a:t>Regulatory External Examiner </a:t>
            </a:r>
            <a:endParaRPr lang="en-GB" sz="2000">
              <a:ea typeface="Calibri"/>
              <a:cs typeface="Calibri"/>
            </a:endParaRPr>
          </a:p>
        </p:txBody>
      </p:sp>
      <p:sp>
        <p:nvSpPr>
          <p:cNvPr id="5" name="TextBox 4">
            <a:extLst>
              <a:ext uri="{FF2B5EF4-FFF2-40B4-BE49-F238E27FC236}">
                <a16:creationId xmlns:a16="http://schemas.microsoft.com/office/drawing/2014/main" id="{25EED955-3DF9-53FF-E286-6F4C9DB42B6D}"/>
              </a:ext>
            </a:extLst>
          </p:cNvPr>
          <p:cNvSpPr txBox="1"/>
          <p:nvPr/>
        </p:nvSpPr>
        <p:spPr>
          <a:xfrm>
            <a:off x="8119991" y="508028"/>
            <a:ext cx="2403570" cy="1077218"/>
          </a:xfrm>
          <a:prstGeom prst="rect">
            <a:avLst/>
          </a:prstGeom>
          <a:solidFill>
            <a:schemeClr val="accent1">
              <a:lumMod val="50000"/>
            </a:schemeClr>
          </a:solidFill>
        </p:spPr>
        <p:txBody>
          <a:bodyPr wrap="square">
            <a:spAutoFit/>
          </a:bodyPr>
          <a:lstStyle/>
          <a:p>
            <a:r>
              <a:rPr lang="en-GB" sz="3200" b="1">
                <a:solidFill>
                  <a:srgbClr val="FFFFFF"/>
                </a:solidFill>
              </a:rPr>
              <a:t>Assessment Committees</a:t>
            </a:r>
            <a:endParaRPr lang="en-GB" sz="3200" b="1"/>
          </a:p>
        </p:txBody>
      </p:sp>
    </p:spTree>
    <p:extLst>
      <p:ext uri="{BB962C8B-B14F-4D97-AF65-F5344CB8AC3E}">
        <p14:creationId xmlns:p14="http://schemas.microsoft.com/office/powerpoint/2010/main" val="145071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EED955-3DF9-53FF-E286-6F4C9DB42B6D}"/>
              </a:ext>
            </a:extLst>
          </p:cNvPr>
          <p:cNvSpPr txBox="1"/>
          <p:nvPr/>
        </p:nvSpPr>
        <p:spPr>
          <a:xfrm>
            <a:off x="8119991" y="508028"/>
            <a:ext cx="2403570" cy="1077218"/>
          </a:xfrm>
          <a:prstGeom prst="rect">
            <a:avLst/>
          </a:prstGeom>
          <a:solidFill>
            <a:schemeClr val="accent1">
              <a:lumMod val="50000"/>
            </a:schemeClr>
          </a:solidFill>
        </p:spPr>
        <p:txBody>
          <a:bodyPr wrap="square">
            <a:spAutoFit/>
          </a:bodyPr>
          <a:lstStyle/>
          <a:p>
            <a:r>
              <a:rPr lang="en-GB" sz="3200" b="1">
                <a:solidFill>
                  <a:srgbClr val="FFFFFF"/>
                </a:solidFill>
              </a:rPr>
              <a:t>SAB expectations</a:t>
            </a:r>
            <a:endParaRPr lang="en-GB" sz="3200" b="1"/>
          </a:p>
        </p:txBody>
      </p:sp>
      <p:sp>
        <p:nvSpPr>
          <p:cNvPr id="3" name="TextBox 2">
            <a:extLst>
              <a:ext uri="{FF2B5EF4-FFF2-40B4-BE49-F238E27FC236}">
                <a16:creationId xmlns:a16="http://schemas.microsoft.com/office/drawing/2014/main" id="{3AED0801-72E1-6ECD-9C61-94FD3FD40D68}"/>
              </a:ext>
            </a:extLst>
          </p:cNvPr>
          <p:cNvSpPr txBox="1"/>
          <p:nvPr/>
        </p:nvSpPr>
        <p:spPr>
          <a:xfrm>
            <a:off x="272955" y="192625"/>
            <a:ext cx="7492621" cy="1508105"/>
          </a:xfrm>
          <a:prstGeom prst="rect">
            <a:avLst/>
          </a:prstGeom>
          <a:noFill/>
        </p:spPr>
        <p:txBody>
          <a:bodyPr wrap="square" lIns="91440" tIns="45720" rIns="91440" bIns="45720" anchor="t">
            <a:spAutoFit/>
          </a:bodyPr>
          <a:lstStyle/>
          <a:p>
            <a:r>
              <a:rPr lang="en-GB" sz="2000"/>
              <a:t>Attendance at School Assessment Boards</a:t>
            </a:r>
            <a:endParaRPr lang="en-US" sz="1200"/>
          </a:p>
          <a:p>
            <a:pPr marL="742950" lvl="1" indent="-285750">
              <a:buFont typeface="Wingdings" panose="05000000000000000000" pitchFamily="2" charset="2"/>
              <a:buChar char="Ø"/>
            </a:pPr>
            <a:r>
              <a:rPr lang="en-GB"/>
              <a:t>EE must attend at least one per year</a:t>
            </a:r>
            <a:endParaRPr lang="en-GB">
              <a:ea typeface="Calibri"/>
              <a:cs typeface="Calibri"/>
            </a:endParaRPr>
          </a:p>
          <a:p>
            <a:pPr marL="742950" lvl="1" indent="-285750">
              <a:buFont typeface="Wingdings" panose="05000000000000000000" pitchFamily="2" charset="2"/>
              <a:buChar char="Ø"/>
            </a:pPr>
            <a:r>
              <a:rPr lang="en-GB"/>
              <a:t>Usually held online</a:t>
            </a:r>
            <a:endParaRPr lang="en-GB">
              <a:cs typeface="Calibri"/>
            </a:endParaRPr>
          </a:p>
          <a:p>
            <a:pPr marL="742950" lvl="1" indent="-285750">
              <a:buFont typeface="Wingdings" panose="05000000000000000000" pitchFamily="2" charset="2"/>
              <a:buChar char="Ø"/>
            </a:pPr>
            <a:r>
              <a:rPr lang="en-GB"/>
              <a:t>Usually held in </a:t>
            </a:r>
            <a:r>
              <a:rPr lang="en-US"/>
              <a:t>February, June, August. From 2023-24 the October board was moved to November.</a:t>
            </a:r>
            <a:endParaRPr lang="en-US">
              <a:ea typeface="Calibri"/>
              <a:cs typeface="Calibri"/>
            </a:endParaRPr>
          </a:p>
        </p:txBody>
      </p:sp>
      <p:sp>
        <p:nvSpPr>
          <p:cNvPr id="9" name="TextBox 8">
            <a:extLst>
              <a:ext uri="{FF2B5EF4-FFF2-40B4-BE49-F238E27FC236}">
                <a16:creationId xmlns:a16="http://schemas.microsoft.com/office/drawing/2014/main" id="{798DD3B5-772E-B773-6A11-061B1E0AA234}"/>
              </a:ext>
            </a:extLst>
          </p:cNvPr>
          <p:cNvSpPr txBox="1"/>
          <p:nvPr/>
        </p:nvSpPr>
        <p:spPr>
          <a:xfrm>
            <a:off x="2954314" y="1824258"/>
            <a:ext cx="5165677" cy="1600438"/>
          </a:xfrm>
          <a:prstGeom prst="rect">
            <a:avLst/>
          </a:prstGeom>
          <a:noFill/>
        </p:spPr>
        <p:txBody>
          <a:bodyPr wrap="square" lIns="91440" tIns="45720" rIns="91440" bIns="45720" anchor="t">
            <a:spAutoFit/>
          </a:bodyPr>
          <a:lstStyle/>
          <a:p>
            <a:pPr lvl="1"/>
            <a:r>
              <a:rPr lang="en-US"/>
              <a:t>When will work be sent for review?</a:t>
            </a:r>
            <a:endParaRPr lang="en-US">
              <a:cs typeface="Calibri"/>
            </a:endParaRPr>
          </a:p>
          <a:p>
            <a:pPr lvl="2"/>
            <a:r>
              <a:rPr lang="en-US" sz="1600"/>
              <a:t>Work will be sent for review in the period after internal moderation and prior to the SAB, samples must be reviewed prior to SAB. Occasional ad-hoc concurrence may be required but kept to a minimum.</a:t>
            </a:r>
            <a:endParaRPr lang="en-GB" sz="1600">
              <a:cs typeface="Calibri"/>
            </a:endParaRPr>
          </a:p>
        </p:txBody>
      </p:sp>
      <p:sp>
        <p:nvSpPr>
          <p:cNvPr id="13" name="TextBox 12">
            <a:extLst>
              <a:ext uri="{FF2B5EF4-FFF2-40B4-BE49-F238E27FC236}">
                <a16:creationId xmlns:a16="http://schemas.microsoft.com/office/drawing/2014/main" id="{564E35AB-EAC5-0616-3FF4-311BDA345BE4}"/>
              </a:ext>
            </a:extLst>
          </p:cNvPr>
          <p:cNvSpPr txBox="1"/>
          <p:nvPr/>
        </p:nvSpPr>
        <p:spPr>
          <a:xfrm>
            <a:off x="1672" y="3430814"/>
            <a:ext cx="5295759" cy="1846659"/>
          </a:xfrm>
          <a:prstGeom prst="rect">
            <a:avLst/>
          </a:prstGeom>
          <a:noFill/>
        </p:spPr>
        <p:txBody>
          <a:bodyPr wrap="square">
            <a:spAutoFit/>
          </a:bodyPr>
          <a:lstStyle/>
          <a:p>
            <a:pPr lvl="1"/>
            <a:r>
              <a:rPr lang="en-GB"/>
              <a:t>Concurrence post-SAB </a:t>
            </a:r>
            <a:endParaRPr lang="en-GB">
              <a:cs typeface="Calibri"/>
            </a:endParaRPr>
          </a:p>
          <a:p>
            <a:pPr marL="914400" lvl="2" indent="0">
              <a:buNone/>
            </a:pPr>
            <a:r>
              <a:rPr lang="en-US" sz="1600"/>
              <a:t>If there are exceptional reasons, such as illness, that delayed concurrence being provided in time for SAB then concurrence must be sent as soon as possible after the SAB, as we are unable to agree marks for students until this is received. This may delay progression or award decisions.</a:t>
            </a:r>
            <a:endParaRPr lang="en-GB" sz="1600">
              <a:cs typeface="Calibri"/>
            </a:endParaRPr>
          </a:p>
        </p:txBody>
      </p:sp>
      <p:sp>
        <p:nvSpPr>
          <p:cNvPr id="15" name="TextBox 14">
            <a:extLst>
              <a:ext uri="{FF2B5EF4-FFF2-40B4-BE49-F238E27FC236}">
                <a16:creationId xmlns:a16="http://schemas.microsoft.com/office/drawing/2014/main" id="{70E623C4-F5C7-E390-7075-C1295F5F2056}"/>
              </a:ext>
            </a:extLst>
          </p:cNvPr>
          <p:cNvSpPr txBox="1"/>
          <p:nvPr/>
        </p:nvSpPr>
        <p:spPr>
          <a:xfrm>
            <a:off x="3106501" y="5557379"/>
            <a:ext cx="5295758" cy="1107996"/>
          </a:xfrm>
          <a:prstGeom prst="rect">
            <a:avLst/>
          </a:prstGeom>
          <a:noFill/>
        </p:spPr>
        <p:txBody>
          <a:bodyPr wrap="square">
            <a:spAutoFit/>
          </a:bodyPr>
          <a:lstStyle/>
          <a:p>
            <a:pPr lvl="1"/>
            <a:r>
              <a:rPr lang="en-GB"/>
              <a:t>Borderline grades</a:t>
            </a:r>
            <a:endParaRPr lang="en-GB">
              <a:cs typeface="Calibri"/>
            </a:endParaRPr>
          </a:p>
          <a:p>
            <a:pPr marL="914400" lvl="2" indent="0">
              <a:buNone/>
            </a:pPr>
            <a:r>
              <a:rPr lang="en-US" sz="1600"/>
              <a:t>External Examiners will be asked to review and provide concurrence for a sample of borderline grades for first attempt UG and PG dissertations</a:t>
            </a:r>
            <a:endParaRPr lang="en-US" sz="1600">
              <a:cs typeface="Calibri"/>
            </a:endParaRPr>
          </a:p>
        </p:txBody>
      </p:sp>
      <p:pic>
        <p:nvPicPr>
          <p:cNvPr id="7" name="Graphic 6" descr="Badge Tick outline">
            <a:extLst>
              <a:ext uri="{FF2B5EF4-FFF2-40B4-BE49-F238E27FC236}">
                <a16:creationId xmlns:a16="http://schemas.microsoft.com/office/drawing/2014/main" id="{AA03B5E4-3F28-3227-3B90-A290358EC3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3972" y="2087741"/>
            <a:ext cx="914400" cy="914400"/>
          </a:xfrm>
          <a:prstGeom prst="rect">
            <a:avLst/>
          </a:prstGeom>
        </p:spPr>
      </p:pic>
      <p:pic>
        <p:nvPicPr>
          <p:cNvPr id="10" name="Graphic 9" descr="Books outline">
            <a:extLst>
              <a:ext uri="{FF2B5EF4-FFF2-40B4-BE49-F238E27FC236}">
                <a16:creationId xmlns:a16="http://schemas.microsoft.com/office/drawing/2014/main" id="{63E347E6-30B1-4375-BD7E-108C249D1D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46250" y="5672863"/>
            <a:ext cx="914400" cy="914400"/>
          </a:xfrm>
          <a:prstGeom prst="rect">
            <a:avLst/>
          </a:prstGeom>
        </p:spPr>
      </p:pic>
      <p:pic>
        <p:nvPicPr>
          <p:cNvPr id="12" name="Graphic 11" descr="Daily calendar outline">
            <a:extLst>
              <a:ext uri="{FF2B5EF4-FFF2-40B4-BE49-F238E27FC236}">
                <a16:creationId xmlns:a16="http://schemas.microsoft.com/office/drawing/2014/main" id="{C80EFA01-BBAF-7ED3-725B-EF4E77C8F91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26148" y="3649313"/>
            <a:ext cx="1201411" cy="1201411"/>
          </a:xfrm>
          <a:prstGeom prst="rect">
            <a:avLst/>
          </a:prstGeom>
        </p:spPr>
      </p:pic>
    </p:spTree>
    <p:extLst>
      <p:ext uri="{BB962C8B-B14F-4D97-AF65-F5344CB8AC3E}">
        <p14:creationId xmlns:p14="http://schemas.microsoft.com/office/powerpoint/2010/main" val="115250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283CB985BCEF489A654FCE3531657F" ma:contentTypeVersion="12" ma:contentTypeDescription="Create a new document." ma:contentTypeScope="" ma:versionID="001af78a676aa178037e8b6bd02c121e">
  <xsd:schema xmlns:xsd="http://www.w3.org/2001/XMLSchema" xmlns:xs="http://www.w3.org/2001/XMLSchema" xmlns:p="http://schemas.microsoft.com/office/2006/metadata/properties" xmlns:ns2="dafeb0ad-13d5-4e0d-8144-31148812dcc0" xmlns:ns3="a8fa98bc-f420-44dd-88e1-8912e31aef73" targetNamespace="http://schemas.microsoft.com/office/2006/metadata/properties" ma:root="true" ma:fieldsID="32c04d836115dcedfc26b4280e9ea608" ns2:_="" ns3:_="">
    <xsd:import namespace="dafeb0ad-13d5-4e0d-8144-31148812dcc0"/>
    <xsd:import namespace="a8fa98bc-f420-44dd-88e1-8912e31aef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eb0ad-13d5-4e0d-8144-31148812d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fa98bc-f420-44dd-88e1-8912e31aef7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368B76-580C-44E7-B729-275ED30F0A39}">
  <ds:schemaRefs>
    <ds:schemaRef ds:uri="dafeb0ad-13d5-4e0d-8144-31148812dc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13A0E95-BCED-430E-93AD-8F2A2F526E65}">
  <ds:schemaRefs>
    <ds:schemaRef ds:uri="a8fa98bc-f420-44dd-88e1-8912e31aef73"/>
    <ds:schemaRef ds:uri="dafeb0ad-13d5-4e0d-8144-31148812dc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044BCFF-F9A7-40BB-B6BE-9CEE638AD5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Pittard</dc:creator>
  <cp:revision>13</cp:revision>
  <dcterms:created xsi:type="dcterms:W3CDTF">2020-12-09T10:28:07Z</dcterms:created>
  <dcterms:modified xsi:type="dcterms:W3CDTF">2025-01-29T11:55:22Z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0x010100E0283CB985BCEF489A654FCE3531657F</vt:lpwstr>
  </property>
  <property fmtid="{D5CDD505-2E9C-101B-9397-08002B2CF9AE}" pid="3" name="NXPowerLiteLastOptimized">
    <vt:lpwstr>1202760</vt:lpwstr>
  </property>
  <property fmtid="{D5CDD505-2E9C-101B-9397-08002B2CF9AE}" pid="4" name="NXPowerLiteSettings">
    <vt:lpwstr>C7000400038000</vt:lpwstr>
  </property>
  <property fmtid="{D5CDD505-2E9C-101B-9397-08002B2CF9AE}" pid="5" name="NXPowerLiteVersion">
    <vt:lpwstr>S9.0.3</vt:lpwstr>
  </property>
</Properties>
</file>