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343" r:id="rId5"/>
    <p:sldId id="344" r:id="rId6"/>
    <p:sldId id="345" r:id="rId7"/>
    <p:sldId id="346" r:id="rId8"/>
    <p:sldId id="347" r:id="rId9"/>
    <p:sldId id="348" r:id="rId10"/>
    <p:sldId id="350" r:id="rId11"/>
    <p:sldId id="351" r:id="rId12"/>
    <p:sldId id="333" r:id="rId13"/>
    <p:sldId id="354" r:id="rId1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534"/>
    <a:srgbClr val="7FB49B"/>
    <a:srgbClr val="006938"/>
    <a:srgbClr val="FF5100"/>
    <a:srgbClr val="FFB71B"/>
    <a:srgbClr val="FBD3C1"/>
    <a:srgbClr val="EA530E"/>
    <a:srgbClr val="F79D75"/>
    <a:srgbClr val="000000"/>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158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E7120304-AC03-499E-9CB6-D15F47A948A9}" type="datetimeFigureOut">
              <a:rPr lang="en-GB" smtClean="0"/>
              <a:t>29/01/2025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F5D0D2C-240E-40E0-9CD0-EEDD61D9C8E8}" type="slidenum">
              <a:rPr lang="en-GB" smtClean="0"/>
              <a:t>‹#›</a:t>
            </a:fld>
            <a:endParaRPr lang="en-GB"/>
          </a:p>
        </p:txBody>
      </p:sp>
    </p:spTree>
    <p:extLst>
      <p:ext uri="{BB962C8B-B14F-4D97-AF65-F5344CB8AC3E}">
        <p14:creationId xmlns:p14="http://schemas.microsoft.com/office/powerpoint/2010/main" val="2762172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1412-F080-26FB-FBFF-5ED9D8E3295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AA53569-0F27-66FA-EAFB-82CAB815E7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E98DDDB-5F23-B762-39AA-FE34C0587447}"/>
              </a:ext>
            </a:extLst>
          </p:cNvPr>
          <p:cNvSpPr>
            <a:spLocks noGrp="1"/>
          </p:cNvSpPr>
          <p:nvPr>
            <p:ph type="dt" sz="half" idx="10"/>
          </p:nvPr>
        </p:nvSpPr>
        <p:spPr/>
        <p:txBody>
          <a:bodyPr/>
          <a:lstStyle/>
          <a:p>
            <a:fld id="{F9AD5837-C271-EA4A-AE74-078350EF7F91}" type="datetimeFigureOut">
              <a:rPr lang="en-US" smtClean="0"/>
              <a:t>1/29/2025</a:t>
            </a:fld>
            <a:endParaRPr lang="en-US"/>
          </a:p>
        </p:txBody>
      </p:sp>
      <p:sp>
        <p:nvSpPr>
          <p:cNvPr id="5" name="Footer Placeholder 4">
            <a:extLst>
              <a:ext uri="{FF2B5EF4-FFF2-40B4-BE49-F238E27FC236}">
                <a16:creationId xmlns:a16="http://schemas.microsoft.com/office/drawing/2014/main" id="{672A0271-F35F-6E5D-BBB3-C62D3D93B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39743-11EF-CD12-99BB-C9E0FFDE42D4}"/>
              </a:ext>
            </a:extLst>
          </p:cNvPr>
          <p:cNvSpPr>
            <a:spLocks noGrp="1"/>
          </p:cNvSpPr>
          <p:nvPr>
            <p:ph type="sldNum" sz="quarter" idx="12"/>
          </p:nvPr>
        </p:nvSpPr>
        <p:spPr/>
        <p:txBody>
          <a:bodyPr/>
          <a:lstStyle/>
          <a:p>
            <a:fld id="{7CBE5BF4-328F-A14B-A361-1FFE07D63BE8}" type="slidenum">
              <a:rPr lang="en-US" smtClean="0"/>
              <a:t>‹#›</a:t>
            </a:fld>
            <a:endParaRPr lang="en-US"/>
          </a:p>
        </p:txBody>
      </p:sp>
    </p:spTree>
    <p:extLst>
      <p:ext uri="{BB962C8B-B14F-4D97-AF65-F5344CB8AC3E}">
        <p14:creationId xmlns:p14="http://schemas.microsoft.com/office/powerpoint/2010/main" val="3282047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54D9C-C2DF-172E-790C-80BCB97470D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5CC3C2D-6CD0-13D8-BC59-FD33AD63A6A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1D4546-355B-A781-0661-C0FBA7B48E2D}"/>
              </a:ext>
            </a:extLst>
          </p:cNvPr>
          <p:cNvSpPr>
            <a:spLocks noGrp="1"/>
          </p:cNvSpPr>
          <p:nvPr>
            <p:ph type="dt" sz="half" idx="10"/>
          </p:nvPr>
        </p:nvSpPr>
        <p:spPr/>
        <p:txBody>
          <a:bodyPr/>
          <a:lstStyle/>
          <a:p>
            <a:fld id="{F9AD5837-C271-EA4A-AE74-078350EF7F91}" type="datetimeFigureOut">
              <a:rPr lang="en-US" smtClean="0"/>
              <a:t>1/29/2025</a:t>
            </a:fld>
            <a:endParaRPr lang="en-US"/>
          </a:p>
        </p:txBody>
      </p:sp>
      <p:sp>
        <p:nvSpPr>
          <p:cNvPr id="5" name="Footer Placeholder 4">
            <a:extLst>
              <a:ext uri="{FF2B5EF4-FFF2-40B4-BE49-F238E27FC236}">
                <a16:creationId xmlns:a16="http://schemas.microsoft.com/office/drawing/2014/main" id="{6B603125-E7D4-9FE3-4AB2-B1F7A8DC3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F17E3-4B77-5461-60B3-6C7E2C883C0A}"/>
              </a:ext>
            </a:extLst>
          </p:cNvPr>
          <p:cNvSpPr>
            <a:spLocks noGrp="1"/>
          </p:cNvSpPr>
          <p:nvPr>
            <p:ph type="sldNum" sz="quarter" idx="12"/>
          </p:nvPr>
        </p:nvSpPr>
        <p:spPr/>
        <p:txBody>
          <a:bodyPr/>
          <a:lstStyle/>
          <a:p>
            <a:fld id="{7CBE5BF4-328F-A14B-A361-1FFE07D63BE8}" type="slidenum">
              <a:rPr lang="en-US" smtClean="0"/>
              <a:t>‹#›</a:t>
            </a:fld>
            <a:endParaRPr lang="en-US"/>
          </a:p>
        </p:txBody>
      </p:sp>
    </p:spTree>
    <p:extLst>
      <p:ext uri="{BB962C8B-B14F-4D97-AF65-F5344CB8AC3E}">
        <p14:creationId xmlns:p14="http://schemas.microsoft.com/office/powerpoint/2010/main" val="253169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E7B831-7763-3A5B-5879-B9FBDB387B5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BBA8EC5-0BD6-2639-B638-0FC50BC9E76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5F0ACE-B0E6-6087-28C0-A5BE8D144152}"/>
              </a:ext>
            </a:extLst>
          </p:cNvPr>
          <p:cNvSpPr>
            <a:spLocks noGrp="1"/>
          </p:cNvSpPr>
          <p:nvPr>
            <p:ph type="dt" sz="half" idx="10"/>
          </p:nvPr>
        </p:nvSpPr>
        <p:spPr/>
        <p:txBody>
          <a:bodyPr/>
          <a:lstStyle/>
          <a:p>
            <a:fld id="{F9AD5837-C271-EA4A-AE74-078350EF7F91}" type="datetimeFigureOut">
              <a:rPr lang="en-US" smtClean="0"/>
              <a:t>1/29/2025</a:t>
            </a:fld>
            <a:endParaRPr lang="en-US"/>
          </a:p>
        </p:txBody>
      </p:sp>
      <p:sp>
        <p:nvSpPr>
          <p:cNvPr id="5" name="Footer Placeholder 4">
            <a:extLst>
              <a:ext uri="{FF2B5EF4-FFF2-40B4-BE49-F238E27FC236}">
                <a16:creationId xmlns:a16="http://schemas.microsoft.com/office/drawing/2014/main" id="{B52EA22B-D96B-9A3F-4702-5234C9E90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22568B-8BAD-C491-52B3-4420C2EF5910}"/>
              </a:ext>
            </a:extLst>
          </p:cNvPr>
          <p:cNvSpPr>
            <a:spLocks noGrp="1"/>
          </p:cNvSpPr>
          <p:nvPr>
            <p:ph type="sldNum" sz="quarter" idx="12"/>
          </p:nvPr>
        </p:nvSpPr>
        <p:spPr/>
        <p:txBody>
          <a:bodyPr/>
          <a:lstStyle/>
          <a:p>
            <a:fld id="{7CBE5BF4-328F-A14B-A361-1FFE07D63BE8}" type="slidenum">
              <a:rPr lang="en-US" smtClean="0"/>
              <a:t>‹#›</a:t>
            </a:fld>
            <a:endParaRPr lang="en-US"/>
          </a:p>
        </p:txBody>
      </p:sp>
    </p:spTree>
    <p:extLst>
      <p:ext uri="{BB962C8B-B14F-4D97-AF65-F5344CB8AC3E}">
        <p14:creationId xmlns:p14="http://schemas.microsoft.com/office/powerpoint/2010/main" val="2915100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27FD-030B-0CD1-375E-CA39D26ECA0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A1DDCD4-C4CB-4BE7-18F2-BFB07E34DAE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F84E8F-0C47-02D6-ED26-77FE6096CD06}"/>
              </a:ext>
            </a:extLst>
          </p:cNvPr>
          <p:cNvSpPr>
            <a:spLocks noGrp="1"/>
          </p:cNvSpPr>
          <p:nvPr>
            <p:ph type="dt" sz="half" idx="10"/>
          </p:nvPr>
        </p:nvSpPr>
        <p:spPr/>
        <p:txBody>
          <a:bodyPr/>
          <a:lstStyle/>
          <a:p>
            <a:fld id="{F9AD5837-C271-EA4A-AE74-078350EF7F91}" type="datetimeFigureOut">
              <a:rPr lang="en-US" smtClean="0"/>
              <a:t>1/29/2025</a:t>
            </a:fld>
            <a:endParaRPr lang="en-US"/>
          </a:p>
        </p:txBody>
      </p:sp>
      <p:sp>
        <p:nvSpPr>
          <p:cNvPr id="5" name="Footer Placeholder 4">
            <a:extLst>
              <a:ext uri="{FF2B5EF4-FFF2-40B4-BE49-F238E27FC236}">
                <a16:creationId xmlns:a16="http://schemas.microsoft.com/office/drawing/2014/main" id="{3050D21E-378E-AD5F-5879-668DEA43EE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20FC7-5DB2-1DB7-C6BC-5D9C87B21318}"/>
              </a:ext>
            </a:extLst>
          </p:cNvPr>
          <p:cNvSpPr>
            <a:spLocks noGrp="1"/>
          </p:cNvSpPr>
          <p:nvPr>
            <p:ph type="sldNum" sz="quarter" idx="12"/>
          </p:nvPr>
        </p:nvSpPr>
        <p:spPr/>
        <p:txBody>
          <a:bodyPr/>
          <a:lstStyle/>
          <a:p>
            <a:fld id="{7CBE5BF4-328F-A14B-A361-1FFE07D63BE8}" type="slidenum">
              <a:rPr lang="en-US" smtClean="0"/>
              <a:t>‹#›</a:t>
            </a:fld>
            <a:endParaRPr lang="en-US"/>
          </a:p>
        </p:txBody>
      </p:sp>
    </p:spTree>
    <p:extLst>
      <p:ext uri="{BB962C8B-B14F-4D97-AF65-F5344CB8AC3E}">
        <p14:creationId xmlns:p14="http://schemas.microsoft.com/office/powerpoint/2010/main" val="424474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59C26-667E-1BC2-C8FA-7851C2F1529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3A69817-8772-1D06-6871-79901D6DDB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656498F-3E1F-F9B6-946D-0A9B835F6B8F}"/>
              </a:ext>
            </a:extLst>
          </p:cNvPr>
          <p:cNvSpPr>
            <a:spLocks noGrp="1"/>
          </p:cNvSpPr>
          <p:nvPr>
            <p:ph type="dt" sz="half" idx="10"/>
          </p:nvPr>
        </p:nvSpPr>
        <p:spPr/>
        <p:txBody>
          <a:bodyPr/>
          <a:lstStyle/>
          <a:p>
            <a:fld id="{F9AD5837-C271-EA4A-AE74-078350EF7F91}" type="datetimeFigureOut">
              <a:rPr lang="en-US" smtClean="0"/>
              <a:t>1/29/2025</a:t>
            </a:fld>
            <a:endParaRPr lang="en-US"/>
          </a:p>
        </p:txBody>
      </p:sp>
      <p:sp>
        <p:nvSpPr>
          <p:cNvPr id="5" name="Footer Placeholder 4">
            <a:extLst>
              <a:ext uri="{FF2B5EF4-FFF2-40B4-BE49-F238E27FC236}">
                <a16:creationId xmlns:a16="http://schemas.microsoft.com/office/drawing/2014/main" id="{73F95A5B-6F39-8581-AEB2-3C620676DE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E5588-6E83-1530-3DD0-116290CEC1B9}"/>
              </a:ext>
            </a:extLst>
          </p:cNvPr>
          <p:cNvSpPr>
            <a:spLocks noGrp="1"/>
          </p:cNvSpPr>
          <p:nvPr>
            <p:ph type="sldNum" sz="quarter" idx="12"/>
          </p:nvPr>
        </p:nvSpPr>
        <p:spPr/>
        <p:txBody>
          <a:bodyPr/>
          <a:lstStyle/>
          <a:p>
            <a:fld id="{7CBE5BF4-328F-A14B-A361-1FFE07D63BE8}" type="slidenum">
              <a:rPr lang="en-US" smtClean="0"/>
              <a:t>‹#›</a:t>
            </a:fld>
            <a:endParaRPr lang="en-US"/>
          </a:p>
        </p:txBody>
      </p:sp>
    </p:spTree>
    <p:extLst>
      <p:ext uri="{BB962C8B-B14F-4D97-AF65-F5344CB8AC3E}">
        <p14:creationId xmlns:p14="http://schemas.microsoft.com/office/powerpoint/2010/main" val="3276613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21DBB-4055-DBFB-BC06-AF595F56EEE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E4F848D-A1C8-9F54-7854-BCADFA0F2C4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CC350D5-05B4-BE31-B13C-DF793F54B05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DA509C5-1A02-BBB9-F23C-92D3EA7BB766}"/>
              </a:ext>
            </a:extLst>
          </p:cNvPr>
          <p:cNvSpPr>
            <a:spLocks noGrp="1"/>
          </p:cNvSpPr>
          <p:nvPr>
            <p:ph type="dt" sz="half" idx="10"/>
          </p:nvPr>
        </p:nvSpPr>
        <p:spPr/>
        <p:txBody>
          <a:bodyPr/>
          <a:lstStyle/>
          <a:p>
            <a:fld id="{F9AD5837-C271-EA4A-AE74-078350EF7F91}" type="datetimeFigureOut">
              <a:rPr lang="en-US" smtClean="0"/>
              <a:t>1/29/2025</a:t>
            </a:fld>
            <a:endParaRPr lang="en-US"/>
          </a:p>
        </p:txBody>
      </p:sp>
      <p:sp>
        <p:nvSpPr>
          <p:cNvPr id="6" name="Footer Placeholder 5">
            <a:extLst>
              <a:ext uri="{FF2B5EF4-FFF2-40B4-BE49-F238E27FC236}">
                <a16:creationId xmlns:a16="http://schemas.microsoft.com/office/drawing/2014/main" id="{87D0B6A5-2589-60E6-ECC8-D5DD56C905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D80743-1197-847C-CF79-16B4BFDA1835}"/>
              </a:ext>
            </a:extLst>
          </p:cNvPr>
          <p:cNvSpPr>
            <a:spLocks noGrp="1"/>
          </p:cNvSpPr>
          <p:nvPr>
            <p:ph type="sldNum" sz="quarter" idx="12"/>
          </p:nvPr>
        </p:nvSpPr>
        <p:spPr/>
        <p:txBody>
          <a:bodyPr/>
          <a:lstStyle/>
          <a:p>
            <a:fld id="{7CBE5BF4-328F-A14B-A361-1FFE07D63BE8}" type="slidenum">
              <a:rPr lang="en-US" smtClean="0"/>
              <a:t>‹#›</a:t>
            </a:fld>
            <a:endParaRPr lang="en-US"/>
          </a:p>
        </p:txBody>
      </p:sp>
    </p:spTree>
    <p:extLst>
      <p:ext uri="{BB962C8B-B14F-4D97-AF65-F5344CB8AC3E}">
        <p14:creationId xmlns:p14="http://schemas.microsoft.com/office/powerpoint/2010/main" val="345431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F88D1-1233-EB47-F63D-0A411B4997F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AC9A00A-EB42-3A83-9D55-6DC43BDC70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F68EECD-A941-E32F-E06F-4ED70D46EEE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44F0B43-4376-E70D-1F08-9C15C56E32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28D5348-5964-B5A8-604B-9FE724C0529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DE05CAB-5AB1-8A7C-EA3D-EC0DA6140478}"/>
              </a:ext>
            </a:extLst>
          </p:cNvPr>
          <p:cNvSpPr>
            <a:spLocks noGrp="1"/>
          </p:cNvSpPr>
          <p:nvPr>
            <p:ph type="dt" sz="half" idx="10"/>
          </p:nvPr>
        </p:nvSpPr>
        <p:spPr/>
        <p:txBody>
          <a:bodyPr/>
          <a:lstStyle/>
          <a:p>
            <a:fld id="{F9AD5837-C271-EA4A-AE74-078350EF7F91}" type="datetimeFigureOut">
              <a:rPr lang="en-US" smtClean="0"/>
              <a:t>1/29/2025</a:t>
            </a:fld>
            <a:endParaRPr lang="en-US"/>
          </a:p>
        </p:txBody>
      </p:sp>
      <p:sp>
        <p:nvSpPr>
          <p:cNvPr id="8" name="Footer Placeholder 7">
            <a:extLst>
              <a:ext uri="{FF2B5EF4-FFF2-40B4-BE49-F238E27FC236}">
                <a16:creationId xmlns:a16="http://schemas.microsoft.com/office/drawing/2014/main" id="{FD0323DC-9572-5B43-82C6-5812100C4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EF9BE4-5AB8-03F4-9A52-B0933C962678}"/>
              </a:ext>
            </a:extLst>
          </p:cNvPr>
          <p:cNvSpPr>
            <a:spLocks noGrp="1"/>
          </p:cNvSpPr>
          <p:nvPr>
            <p:ph type="sldNum" sz="quarter" idx="12"/>
          </p:nvPr>
        </p:nvSpPr>
        <p:spPr/>
        <p:txBody>
          <a:bodyPr/>
          <a:lstStyle/>
          <a:p>
            <a:fld id="{7CBE5BF4-328F-A14B-A361-1FFE07D63BE8}" type="slidenum">
              <a:rPr lang="en-US" smtClean="0"/>
              <a:t>‹#›</a:t>
            </a:fld>
            <a:endParaRPr lang="en-US"/>
          </a:p>
        </p:txBody>
      </p:sp>
    </p:spTree>
    <p:extLst>
      <p:ext uri="{BB962C8B-B14F-4D97-AF65-F5344CB8AC3E}">
        <p14:creationId xmlns:p14="http://schemas.microsoft.com/office/powerpoint/2010/main" val="648070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883A-DA7D-9A07-9EC0-62F4CA79EA7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2FA1603-656F-FF93-0580-5CAA433E0350}"/>
              </a:ext>
            </a:extLst>
          </p:cNvPr>
          <p:cNvSpPr>
            <a:spLocks noGrp="1"/>
          </p:cNvSpPr>
          <p:nvPr>
            <p:ph type="dt" sz="half" idx="10"/>
          </p:nvPr>
        </p:nvSpPr>
        <p:spPr/>
        <p:txBody>
          <a:bodyPr/>
          <a:lstStyle/>
          <a:p>
            <a:fld id="{F9AD5837-C271-EA4A-AE74-078350EF7F91}" type="datetimeFigureOut">
              <a:rPr lang="en-US" smtClean="0"/>
              <a:t>1/29/2025</a:t>
            </a:fld>
            <a:endParaRPr lang="en-US"/>
          </a:p>
        </p:txBody>
      </p:sp>
      <p:sp>
        <p:nvSpPr>
          <p:cNvPr id="4" name="Footer Placeholder 3">
            <a:extLst>
              <a:ext uri="{FF2B5EF4-FFF2-40B4-BE49-F238E27FC236}">
                <a16:creationId xmlns:a16="http://schemas.microsoft.com/office/drawing/2014/main" id="{7EBCEBFE-9923-001D-F601-6A305697A7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7544FB-7AA1-E635-0EC0-EECD83871974}"/>
              </a:ext>
            </a:extLst>
          </p:cNvPr>
          <p:cNvSpPr>
            <a:spLocks noGrp="1"/>
          </p:cNvSpPr>
          <p:nvPr>
            <p:ph type="sldNum" sz="quarter" idx="12"/>
          </p:nvPr>
        </p:nvSpPr>
        <p:spPr/>
        <p:txBody>
          <a:bodyPr/>
          <a:lstStyle/>
          <a:p>
            <a:fld id="{7CBE5BF4-328F-A14B-A361-1FFE07D63BE8}" type="slidenum">
              <a:rPr lang="en-US" smtClean="0"/>
              <a:t>‹#›</a:t>
            </a:fld>
            <a:endParaRPr lang="en-US"/>
          </a:p>
        </p:txBody>
      </p:sp>
    </p:spTree>
    <p:extLst>
      <p:ext uri="{BB962C8B-B14F-4D97-AF65-F5344CB8AC3E}">
        <p14:creationId xmlns:p14="http://schemas.microsoft.com/office/powerpoint/2010/main" val="955178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805779-2360-8700-F9AA-E32618E8C826}"/>
              </a:ext>
            </a:extLst>
          </p:cNvPr>
          <p:cNvSpPr>
            <a:spLocks noGrp="1"/>
          </p:cNvSpPr>
          <p:nvPr>
            <p:ph type="dt" sz="half" idx="10"/>
          </p:nvPr>
        </p:nvSpPr>
        <p:spPr/>
        <p:txBody>
          <a:bodyPr/>
          <a:lstStyle/>
          <a:p>
            <a:fld id="{F9AD5837-C271-EA4A-AE74-078350EF7F91}" type="datetimeFigureOut">
              <a:rPr lang="en-US" smtClean="0"/>
              <a:t>1/29/2025</a:t>
            </a:fld>
            <a:endParaRPr lang="en-US"/>
          </a:p>
        </p:txBody>
      </p:sp>
      <p:sp>
        <p:nvSpPr>
          <p:cNvPr id="3" name="Footer Placeholder 2">
            <a:extLst>
              <a:ext uri="{FF2B5EF4-FFF2-40B4-BE49-F238E27FC236}">
                <a16:creationId xmlns:a16="http://schemas.microsoft.com/office/drawing/2014/main" id="{78901AAE-0C34-C50E-691B-81B0D15FD7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5C39F4-6162-0E5C-81BA-C1ACD91C8E54}"/>
              </a:ext>
            </a:extLst>
          </p:cNvPr>
          <p:cNvSpPr>
            <a:spLocks noGrp="1"/>
          </p:cNvSpPr>
          <p:nvPr>
            <p:ph type="sldNum" sz="quarter" idx="12"/>
          </p:nvPr>
        </p:nvSpPr>
        <p:spPr/>
        <p:txBody>
          <a:bodyPr/>
          <a:lstStyle/>
          <a:p>
            <a:fld id="{7CBE5BF4-328F-A14B-A361-1FFE07D63BE8}" type="slidenum">
              <a:rPr lang="en-US" smtClean="0"/>
              <a:t>‹#›</a:t>
            </a:fld>
            <a:endParaRPr lang="en-US"/>
          </a:p>
        </p:txBody>
      </p:sp>
    </p:spTree>
    <p:extLst>
      <p:ext uri="{BB962C8B-B14F-4D97-AF65-F5344CB8AC3E}">
        <p14:creationId xmlns:p14="http://schemas.microsoft.com/office/powerpoint/2010/main" val="3652405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9C498-2E75-E3CA-4C72-2D6FD089F34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8985F58-4E26-D9CE-22D0-C3751F028F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1E38318-F34A-8F5C-B269-50459FC5B6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D4CD9FE-F0AC-5E77-A0E0-C92FFC58B706}"/>
              </a:ext>
            </a:extLst>
          </p:cNvPr>
          <p:cNvSpPr>
            <a:spLocks noGrp="1"/>
          </p:cNvSpPr>
          <p:nvPr>
            <p:ph type="dt" sz="half" idx="10"/>
          </p:nvPr>
        </p:nvSpPr>
        <p:spPr/>
        <p:txBody>
          <a:bodyPr/>
          <a:lstStyle/>
          <a:p>
            <a:fld id="{F9AD5837-C271-EA4A-AE74-078350EF7F91}" type="datetimeFigureOut">
              <a:rPr lang="en-US" smtClean="0"/>
              <a:t>1/29/2025</a:t>
            </a:fld>
            <a:endParaRPr lang="en-US"/>
          </a:p>
        </p:txBody>
      </p:sp>
      <p:sp>
        <p:nvSpPr>
          <p:cNvPr id="6" name="Footer Placeholder 5">
            <a:extLst>
              <a:ext uri="{FF2B5EF4-FFF2-40B4-BE49-F238E27FC236}">
                <a16:creationId xmlns:a16="http://schemas.microsoft.com/office/drawing/2014/main" id="{CEC3B1F5-4C33-9B27-9B2E-B6C177B799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9339DC-4029-628B-F3FA-78CDC3CEA8C3}"/>
              </a:ext>
            </a:extLst>
          </p:cNvPr>
          <p:cNvSpPr>
            <a:spLocks noGrp="1"/>
          </p:cNvSpPr>
          <p:nvPr>
            <p:ph type="sldNum" sz="quarter" idx="12"/>
          </p:nvPr>
        </p:nvSpPr>
        <p:spPr/>
        <p:txBody>
          <a:bodyPr/>
          <a:lstStyle/>
          <a:p>
            <a:fld id="{7CBE5BF4-328F-A14B-A361-1FFE07D63BE8}" type="slidenum">
              <a:rPr lang="en-US" smtClean="0"/>
              <a:t>‹#›</a:t>
            </a:fld>
            <a:endParaRPr lang="en-US"/>
          </a:p>
        </p:txBody>
      </p:sp>
    </p:spTree>
    <p:extLst>
      <p:ext uri="{BB962C8B-B14F-4D97-AF65-F5344CB8AC3E}">
        <p14:creationId xmlns:p14="http://schemas.microsoft.com/office/powerpoint/2010/main" val="1893014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2E448-674B-D075-2AFE-0BF4CBD429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907B3ED-8992-EB39-A956-4FC53A8BBF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AEC9B5-0E2B-BC9F-297D-C3597BC2CC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E619BE3-E69F-D82E-933D-EBCBA3053316}"/>
              </a:ext>
            </a:extLst>
          </p:cNvPr>
          <p:cNvSpPr>
            <a:spLocks noGrp="1"/>
          </p:cNvSpPr>
          <p:nvPr>
            <p:ph type="dt" sz="half" idx="10"/>
          </p:nvPr>
        </p:nvSpPr>
        <p:spPr/>
        <p:txBody>
          <a:bodyPr/>
          <a:lstStyle/>
          <a:p>
            <a:fld id="{F9AD5837-C271-EA4A-AE74-078350EF7F91}" type="datetimeFigureOut">
              <a:rPr lang="en-US" smtClean="0"/>
              <a:t>1/29/2025</a:t>
            </a:fld>
            <a:endParaRPr lang="en-US"/>
          </a:p>
        </p:txBody>
      </p:sp>
      <p:sp>
        <p:nvSpPr>
          <p:cNvPr id="6" name="Footer Placeholder 5">
            <a:extLst>
              <a:ext uri="{FF2B5EF4-FFF2-40B4-BE49-F238E27FC236}">
                <a16:creationId xmlns:a16="http://schemas.microsoft.com/office/drawing/2014/main" id="{E5834862-7CC3-A6EF-3E0C-CE05AEF226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CD7F21-23DE-E0B5-1D99-104E5AC2AAF5}"/>
              </a:ext>
            </a:extLst>
          </p:cNvPr>
          <p:cNvSpPr>
            <a:spLocks noGrp="1"/>
          </p:cNvSpPr>
          <p:nvPr>
            <p:ph type="sldNum" sz="quarter" idx="12"/>
          </p:nvPr>
        </p:nvSpPr>
        <p:spPr/>
        <p:txBody>
          <a:bodyPr/>
          <a:lstStyle/>
          <a:p>
            <a:fld id="{7CBE5BF4-328F-A14B-A361-1FFE07D63BE8}" type="slidenum">
              <a:rPr lang="en-US" smtClean="0"/>
              <a:t>‹#›</a:t>
            </a:fld>
            <a:endParaRPr lang="en-US"/>
          </a:p>
        </p:txBody>
      </p:sp>
    </p:spTree>
    <p:extLst>
      <p:ext uri="{BB962C8B-B14F-4D97-AF65-F5344CB8AC3E}">
        <p14:creationId xmlns:p14="http://schemas.microsoft.com/office/powerpoint/2010/main" val="1805525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292BA6-C48B-0D13-F538-29FF4C4AEA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2F2BD16-0193-8E64-3D44-09C2BC57C7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AB4827-3967-1184-BC72-42D88DA793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D5837-C271-EA4A-AE74-078350EF7F91}" type="datetimeFigureOut">
              <a:rPr lang="en-US" smtClean="0"/>
              <a:t>1/29/2025</a:t>
            </a:fld>
            <a:endParaRPr lang="en-US"/>
          </a:p>
        </p:txBody>
      </p:sp>
      <p:sp>
        <p:nvSpPr>
          <p:cNvPr id="5" name="Footer Placeholder 4">
            <a:extLst>
              <a:ext uri="{FF2B5EF4-FFF2-40B4-BE49-F238E27FC236}">
                <a16:creationId xmlns:a16="http://schemas.microsoft.com/office/drawing/2014/main" id="{F17F2346-B7FE-A880-884C-F5B8ED6CA2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5A4AF4-0AA5-1D39-546E-2A12F35DA8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BE5BF4-328F-A14B-A361-1FFE07D63BE8}" type="slidenum">
              <a:rPr lang="en-US" smtClean="0"/>
              <a:t>‹#›</a:t>
            </a:fld>
            <a:endParaRPr lang="en-US"/>
          </a:p>
        </p:txBody>
      </p:sp>
    </p:spTree>
    <p:extLst>
      <p:ext uri="{BB962C8B-B14F-4D97-AF65-F5344CB8AC3E}">
        <p14:creationId xmlns:p14="http://schemas.microsoft.com/office/powerpoint/2010/main" val="229025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D55ADB-24C1-4B36-8F20-66C1D7930600}"/>
              </a:ext>
            </a:extLst>
          </p:cNvPr>
          <p:cNvSpPr/>
          <p:nvPr/>
        </p:nvSpPr>
        <p:spPr>
          <a:xfrm>
            <a:off x="-973393" y="3001635"/>
            <a:ext cx="14040464" cy="4097677"/>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3486831C-20C9-489C-BAF2-83AB8D31CF8E}"/>
              </a:ext>
            </a:extLst>
          </p:cNvPr>
          <p:cNvPicPr>
            <a:picLocks noChangeAspect="1"/>
          </p:cNvPicPr>
          <p:nvPr/>
        </p:nvPicPr>
        <p:blipFill>
          <a:blip r:embed="rId3"/>
          <a:stretch>
            <a:fillRect/>
          </a:stretch>
        </p:blipFill>
        <p:spPr>
          <a:xfrm rot="16200000">
            <a:off x="7890862" y="3758355"/>
            <a:ext cx="8173591" cy="428685"/>
          </a:xfrm>
          <a:prstGeom prst="rect">
            <a:avLst/>
          </a:prstGeom>
        </p:spPr>
      </p:pic>
      <p:pic>
        <p:nvPicPr>
          <p:cNvPr id="20" name="Picture 19">
            <a:extLst>
              <a:ext uri="{FF2B5EF4-FFF2-40B4-BE49-F238E27FC236}">
                <a16:creationId xmlns:a16="http://schemas.microsoft.com/office/drawing/2014/main" id="{04D2ABE0-EFAC-41F1-AC8F-17D6832EC366}"/>
              </a:ext>
            </a:extLst>
          </p:cNvPr>
          <p:cNvPicPr>
            <a:picLocks noChangeAspect="1"/>
          </p:cNvPicPr>
          <p:nvPr/>
        </p:nvPicPr>
        <p:blipFill>
          <a:blip r:embed="rId4"/>
          <a:stretch>
            <a:fillRect/>
          </a:stretch>
        </p:blipFill>
        <p:spPr>
          <a:xfrm>
            <a:off x="8628221" y="-284243"/>
            <a:ext cx="3349436" cy="1770437"/>
          </a:xfrm>
          <a:prstGeom prst="rect">
            <a:avLst/>
          </a:prstGeom>
        </p:spPr>
      </p:pic>
      <p:grpSp>
        <p:nvGrpSpPr>
          <p:cNvPr id="21" name="Group 20">
            <a:extLst>
              <a:ext uri="{FF2B5EF4-FFF2-40B4-BE49-F238E27FC236}">
                <a16:creationId xmlns:a16="http://schemas.microsoft.com/office/drawing/2014/main" id="{82852AA7-C326-4C20-8E18-BAF3F1FC1F4E}"/>
              </a:ext>
            </a:extLst>
          </p:cNvPr>
          <p:cNvGrpSpPr/>
          <p:nvPr/>
        </p:nvGrpSpPr>
        <p:grpSpPr>
          <a:xfrm>
            <a:off x="580089" y="8059493"/>
            <a:ext cx="10611878" cy="4743821"/>
            <a:chOff x="457199" y="3153084"/>
            <a:chExt cx="10611878" cy="4743821"/>
          </a:xfrm>
        </p:grpSpPr>
        <p:sp>
          <p:nvSpPr>
            <p:cNvPr id="22" name="Rectangle: Rounded Corners 21">
              <a:extLst>
                <a:ext uri="{FF2B5EF4-FFF2-40B4-BE49-F238E27FC236}">
                  <a16:creationId xmlns:a16="http://schemas.microsoft.com/office/drawing/2014/main" id="{90D8BD46-D33E-47F2-B5AE-CC022CC93EAF}"/>
                </a:ext>
              </a:extLst>
            </p:cNvPr>
            <p:cNvSpPr/>
            <p:nvPr/>
          </p:nvSpPr>
          <p:spPr>
            <a:xfrm>
              <a:off x="457199" y="3153085"/>
              <a:ext cx="2260849" cy="4743820"/>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AF85A240-4FE1-47C8-B597-F97BF00E8846}"/>
                </a:ext>
              </a:extLst>
            </p:cNvPr>
            <p:cNvSpPr/>
            <p:nvPr/>
          </p:nvSpPr>
          <p:spPr>
            <a:xfrm>
              <a:off x="3047999" y="3174781"/>
              <a:ext cx="2260849" cy="4700428"/>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0979A2D5-0BAC-49A3-A90A-6A54CFBD7EE7}"/>
                </a:ext>
              </a:extLst>
            </p:cNvPr>
            <p:cNvSpPr/>
            <p:nvPr/>
          </p:nvSpPr>
          <p:spPr>
            <a:xfrm>
              <a:off x="5853142" y="3153084"/>
              <a:ext cx="2260849" cy="4722125"/>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5F3E17BD-35EB-48B6-B9DF-3F26749733D4}"/>
                </a:ext>
              </a:extLst>
            </p:cNvPr>
            <p:cNvSpPr/>
            <p:nvPr/>
          </p:nvSpPr>
          <p:spPr>
            <a:xfrm>
              <a:off x="8808228" y="3174780"/>
              <a:ext cx="2260849" cy="4722125"/>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7AF57EEF-BC0B-4506-89DA-02DDA850F158}"/>
                </a:ext>
              </a:extLst>
            </p:cNvPr>
            <p:cNvSpPr txBox="1"/>
            <p:nvPr/>
          </p:nvSpPr>
          <p:spPr>
            <a:xfrm>
              <a:off x="606688" y="3708103"/>
              <a:ext cx="1881409" cy="2554545"/>
            </a:xfrm>
            <a:prstGeom prst="rect">
              <a:avLst/>
            </a:prstGeom>
            <a:noFill/>
          </p:spPr>
          <p:txBody>
            <a:bodyPr wrap="square" rtlCol="0">
              <a:spAutoFit/>
            </a:bodyPr>
            <a:lstStyle/>
            <a:p>
              <a:r>
                <a:rPr lang="en-GB" sz="2000">
                  <a:latin typeface="Bahnschrift" panose="020B0502040204020203" pitchFamily="34" charset="0"/>
                </a:rPr>
                <a:t>Strategy </a:t>
              </a:r>
              <a:br>
                <a:rPr lang="en-GB" sz="2000">
                  <a:latin typeface="Bahnschrift" panose="020B0502040204020203" pitchFamily="34" charset="0"/>
                </a:rPr>
              </a:br>
              <a:r>
                <a:rPr lang="en-GB" sz="2000">
                  <a:latin typeface="Bahnschrift" panose="020B0502040204020203" pitchFamily="34" charset="0"/>
                </a:rPr>
                <a:t>launch, including design assets and changes to our</a:t>
              </a:r>
            </a:p>
            <a:p>
              <a:r>
                <a:rPr lang="en-GB" sz="2000">
                  <a:latin typeface="Bahnschrift" panose="020B0502040204020203" pitchFamily="34" charset="0"/>
                </a:rPr>
                <a:t>website </a:t>
              </a:r>
            </a:p>
            <a:p>
              <a:endParaRPr lang="en-GB" sz="2000">
                <a:latin typeface="Bahnschrift" panose="020B0502040204020203" pitchFamily="34" charset="0"/>
              </a:endParaRPr>
            </a:p>
          </p:txBody>
        </p:sp>
        <p:sp>
          <p:nvSpPr>
            <p:cNvPr id="27" name="TextBox 26">
              <a:extLst>
                <a:ext uri="{FF2B5EF4-FFF2-40B4-BE49-F238E27FC236}">
                  <a16:creationId xmlns:a16="http://schemas.microsoft.com/office/drawing/2014/main" id="{F42B4445-E7AA-45B0-85E0-26D0C9D9C4F0}"/>
                </a:ext>
              </a:extLst>
            </p:cNvPr>
            <p:cNvSpPr txBox="1"/>
            <p:nvPr/>
          </p:nvSpPr>
          <p:spPr>
            <a:xfrm>
              <a:off x="3232468" y="3662689"/>
              <a:ext cx="1687011" cy="3170099"/>
            </a:xfrm>
            <a:prstGeom prst="rect">
              <a:avLst/>
            </a:prstGeom>
            <a:noFill/>
          </p:spPr>
          <p:txBody>
            <a:bodyPr wrap="square" rtlCol="0">
              <a:spAutoFit/>
            </a:bodyPr>
            <a:lstStyle/>
            <a:p>
              <a:r>
                <a:rPr lang="en-GB" sz="2000">
                  <a:latin typeface="Bahnschrift" panose="020B0502040204020203" pitchFamily="34" charset="0"/>
                </a:rPr>
                <a:t>Close down of Strategy 2026, baselining of new strategy measures of success, realignment of risk register, etc</a:t>
              </a:r>
            </a:p>
          </p:txBody>
        </p:sp>
        <p:sp>
          <p:nvSpPr>
            <p:cNvPr id="32" name="TextBox 31">
              <a:extLst>
                <a:ext uri="{FF2B5EF4-FFF2-40B4-BE49-F238E27FC236}">
                  <a16:creationId xmlns:a16="http://schemas.microsoft.com/office/drawing/2014/main" id="{7AD38415-ABE7-46CC-82B5-435738E18B59}"/>
                </a:ext>
              </a:extLst>
            </p:cNvPr>
            <p:cNvSpPr txBox="1"/>
            <p:nvPr/>
          </p:nvSpPr>
          <p:spPr>
            <a:xfrm>
              <a:off x="6110103" y="4232076"/>
              <a:ext cx="1687011" cy="1323439"/>
            </a:xfrm>
            <a:prstGeom prst="rect">
              <a:avLst/>
            </a:prstGeom>
            <a:noFill/>
          </p:spPr>
          <p:txBody>
            <a:bodyPr wrap="square" rtlCol="0">
              <a:spAutoFit/>
            </a:bodyPr>
            <a:lstStyle/>
            <a:p>
              <a:r>
                <a:rPr lang="en-GB" sz="2000">
                  <a:latin typeface="Bahnschrift" panose="020B0502040204020203" pitchFamily="34" charset="0"/>
                </a:rPr>
                <a:t>Development of underlying plans</a:t>
              </a:r>
            </a:p>
            <a:p>
              <a:endParaRPr lang="en-GB" sz="2000">
                <a:latin typeface="Bahnschrift" panose="020B0502040204020203" pitchFamily="34" charset="0"/>
              </a:endParaRPr>
            </a:p>
          </p:txBody>
        </p:sp>
        <p:sp>
          <p:nvSpPr>
            <p:cNvPr id="33" name="TextBox 32">
              <a:extLst>
                <a:ext uri="{FF2B5EF4-FFF2-40B4-BE49-F238E27FC236}">
                  <a16:creationId xmlns:a16="http://schemas.microsoft.com/office/drawing/2014/main" id="{68574A54-3044-429E-8E40-4D430EC23AC4}"/>
                </a:ext>
              </a:extLst>
            </p:cNvPr>
            <p:cNvSpPr txBox="1"/>
            <p:nvPr/>
          </p:nvSpPr>
          <p:spPr>
            <a:xfrm>
              <a:off x="9095146" y="4218982"/>
              <a:ext cx="1687011" cy="1323439"/>
            </a:xfrm>
            <a:prstGeom prst="rect">
              <a:avLst/>
            </a:prstGeom>
            <a:noFill/>
          </p:spPr>
          <p:txBody>
            <a:bodyPr wrap="square" rtlCol="0">
              <a:spAutoFit/>
            </a:bodyPr>
            <a:lstStyle/>
            <a:p>
              <a:r>
                <a:rPr lang="en-GB" sz="2000">
                  <a:latin typeface="Bahnschrift" panose="020B0502040204020203" pitchFamily="34" charset="0"/>
                </a:rPr>
                <a:t>Reporting on progress of new strategy</a:t>
              </a:r>
            </a:p>
            <a:p>
              <a:endParaRPr lang="en-GB" sz="2000">
                <a:latin typeface="Bahnschrift" panose="020B0502040204020203" pitchFamily="34" charset="0"/>
              </a:endParaRPr>
            </a:p>
          </p:txBody>
        </p:sp>
      </p:grpSp>
      <p:sp>
        <p:nvSpPr>
          <p:cNvPr id="14" name="TextBox 13">
            <a:extLst>
              <a:ext uri="{FF2B5EF4-FFF2-40B4-BE49-F238E27FC236}">
                <a16:creationId xmlns:a16="http://schemas.microsoft.com/office/drawing/2014/main" id="{AFAE7C60-A8D0-4441-ACFB-652F24F571C7}"/>
              </a:ext>
            </a:extLst>
          </p:cNvPr>
          <p:cNvSpPr txBox="1"/>
          <p:nvPr/>
        </p:nvSpPr>
        <p:spPr>
          <a:xfrm>
            <a:off x="-76622" y="884197"/>
            <a:ext cx="5962650" cy="923330"/>
          </a:xfrm>
          <a:prstGeom prst="rect">
            <a:avLst/>
          </a:prstGeom>
          <a:solidFill>
            <a:schemeClr val="bg1"/>
          </a:solidFill>
        </p:spPr>
        <p:txBody>
          <a:bodyPr wrap="square" lIns="91440" tIns="45720" rIns="91440" bIns="45720" rtlCol="0" anchor="t">
            <a:spAutoFit/>
          </a:bodyPr>
          <a:lstStyle/>
          <a:p>
            <a:r>
              <a:rPr lang="en-GB" sz="5400">
                <a:solidFill>
                  <a:srgbClr val="056534"/>
                </a:solidFill>
                <a:latin typeface="Bahnschrift"/>
              </a:rPr>
              <a:t>The final strategy: </a:t>
            </a:r>
            <a:r>
              <a:rPr lang="en-GB" sz="5400">
                <a:solidFill>
                  <a:schemeClr val="bg1"/>
                </a:solidFill>
                <a:latin typeface="Bahnschrift"/>
              </a:rPr>
              <a:t> </a:t>
            </a:r>
          </a:p>
        </p:txBody>
      </p:sp>
      <p:sp>
        <p:nvSpPr>
          <p:cNvPr id="3" name="TextBox 2">
            <a:extLst>
              <a:ext uri="{FF2B5EF4-FFF2-40B4-BE49-F238E27FC236}">
                <a16:creationId xmlns:a16="http://schemas.microsoft.com/office/drawing/2014/main" id="{F1CF0D19-390F-43DF-AB41-211B8D1CDBAC}"/>
              </a:ext>
            </a:extLst>
          </p:cNvPr>
          <p:cNvSpPr txBox="1"/>
          <p:nvPr/>
        </p:nvSpPr>
        <p:spPr>
          <a:xfrm>
            <a:off x="1955844" y="3721862"/>
            <a:ext cx="7860368" cy="2123658"/>
          </a:xfrm>
          <a:prstGeom prst="rect">
            <a:avLst/>
          </a:prstGeom>
          <a:noFill/>
        </p:spPr>
        <p:txBody>
          <a:bodyPr wrap="square" rtlCol="0">
            <a:spAutoFit/>
          </a:bodyPr>
          <a:lstStyle/>
          <a:p>
            <a:pPr algn="ctr"/>
            <a:r>
              <a:rPr lang="en-GB" sz="6600" b="1">
                <a:latin typeface="Bahnschrift" panose="020B0502040204020203" pitchFamily="34" charset="0"/>
                <a:cs typeface="Arial" panose="020B0604020202020204" pitchFamily="34" charset="0"/>
              </a:rPr>
              <a:t>The University for Social Impact </a:t>
            </a:r>
          </a:p>
        </p:txBody>
      </p:sp>
      <p:sp>
        <p:nvSpPr>
          <p:cNvPr id="17" name="Rectangle: Rounded Corners 16">
            <a:extLst>
              <a:ext uri="{FF2B5EF4-FFF2-40B4-BE49-F238E27FC236}">
                <a16:creationId xmlns:a16="http://schemas.microsoft.com/office/drawing/2014/main" id="{A80AB7AE-1B12-406F-B9A0-650DC15F4E5C}"/>
              </a:ext>
            </a:extLst>
          </p:cNvPr>
          <p:cNvSpPr/>
          <p:nvPr/>
        </p:nvSpPr>
        <p:spPr>
          <a:xfrm>
            <a:off x="-12642914" y="6068238"/>
            <a:ext cx="11763315" cy="5001720"/>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53BC3A5A-1893-4915-87DA-EFFC91073FF1}"/>
              </a:ext>
            </a:extLst>
          </p:cNvPr>
          <p:cNvSpPr txBox="1"/>
          <p:nvPr/>
        </p:nvSpPr>
        <p:spPr>
          <a:xfrm>
            <a:off x="-10823332" y="6620688"/>
            <a:ext cx="8915400" cy="3170099"/>
          </a:xfrm>
          <a:prstGeom prst="rect">
            <a:avLst/>
          </a:prstGeom>
          <a:noFill/>
        </p:spPr>
        <p:txBody>
          <a:bodyPr wrap="square" rtlCol="0">
            <a:spAutoFit/>
          </a:bodyPr>
          <a:lstStyle/>
          <a:p>
            <a:r>
              <a:rPr lang="en-GB" sz="2000" b="1">
                <a:latin typeface="Bahnschrift Light" panose="020B0502040204020203" pitchFamily="34" charset="0"/>
              </a:rPr>
              <a:t>Our Heritage</a:t>
            </a:r>
            <a:br>
              <a:rPr lang="en-GB" sz="2000">
                <a:latin typeface="Bahnschrift Light" panose="020B0502040204020203" pitchFamily="34" charset="0"/>
              </a:rPr>
            </a:br>
            <a:endParaRPr lang="en-GB" sz="2000">
              <a:latin typeface="Bahnschrift Light" panose="020B0502040204020203" pitchFamily="34" charset="0"/>
            </a:endParaRPr>
          </a:p>
          <a:p>
            <a:r>
              <a:rPr lang="en-GB" sz="2000">
                <a:latin typeface="Bahnschrift Light" panose="020B0502040204020203" pitchFamily="34" charset="0"/>
              </a:rPr>
              <a:t>York St John University has been passionately promoting education for social and civic benefit for almost two hundred years. We are proud of our heritage, our church foundation, and our pioneering education of women. We celebrate our growing and diverse community of all faiths and none. As a mid-sized university with a main campus and sports park in York, and a London campus near Canary Wharf, our estate now provides a welcoming, safe, inclusive, and inspirational learning and teaching environment to over 12,000 students. </a:t>
            </a:r>
          </a:p>
        </p:txBody>
      </p:sp>
      <p:sp>
        <p:nvSpPr>
          <p:cNvPr id="29" name="TextBox 28">
            <a:extLst>
              <a:ext uri="{FF2B5EF4-FFF2-40B4-BE49-F238E27FC236}">
                <a16:creationId xmlns:a16="http://schemas.microsoft.com/office/drawing/2014/main" id="{2CB6E8F9-E7FF-4F72-A74E-E585FC7F4AF1}"/>
              </a:ext>
            </a:extLst>
          </p:cNvPr>
          <p:cNvSpPr txBox="1"/>
          <p:nvPr/>
        </p:nvSpPr>
        <p:spPr>
          <a:xfrm>
            <a:off x="-6842249" y="799134"/>
            <a:ext cx="5962650" cy="923330"/>
          </a:xfrm>
          <a:prstGeom prst="rect">
            <a:avLst/>
          </a:prstGeom>
          <a:solidFill>
            <a:schemeClr val="bg1"/>
          </a:solidFill>
        </p:spPr>
        <p:txBody>
          <a:bodyPr wrap="square" lIns="91440" tIns="45720" rIns="91440" bIns="45720" rtlCol="0" anchor="t">
            <a:spAutoFit/>
          </a:bodyPr>
          <a:lstStyle/>
          <a:p>
            <a:r>
              <a:rPr lang="en-GB" sz="5400">
                <a:solidFill>
                  <a:srgbClr val="056534"/>
                </a:solidFill>
                <a:latin typeface="Bahnschrift"/>
              </a:rPr>
              <a:t>Who we are </a:t>
            </a:r>
            <a:r>
              <a:rPr lang="en-GB" sz="5400">
                <a:solidFill>
                  <a:schemeClr val="bg1"/>
                </a:solidFill>
                <a:latin typeface="Bahnschrift"/>
              </a:rPr>
              <a:t> </a:t>
            </a:r>
          </a:p>
        </p:txBody>
      </p:sp>
    </p:spTree>
    <p:extLst>
      <p:ext uri="{BB962C8B-B14F-4D97-AF65-F5344CB8AC3E}">
        <p14:creationId xmlns:p14="http://schemas.microsoft.com/office/powerpoint/2010/main" val="2265421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06E9D70-65D1-4450-817C-D9A0FA6AD9A6}"/>
              </a:ext>
            </a:extLst>
          </p:cNvPr>
          <p:cNvSpPr txBox="1"/>
          <p:nvPr/>
        </p:nvSpPr>
        <p:spPr>
          <a:xfrm>
            <a:off x="0" y="-2286123"/>
            <a:ext cx="5962650" cy="923330"/>
          </a:xfrm>
          <a:prstGeom prst="rect">
            <a:avLst/>
          </a:prstGeom>
          <a:solidFill>
            <a:schemeClr val="bg1"/>
          </a:solidFill>
        </p:spPr>
        <p:txBody>
          <a:bodyPr wrap="square" lIns="91440" tIns="45720" rIns="91440" bIns="45720" rtlCol="0" anchor="t">
            <a:spAutoFit/>
          </a:bodyPr>
          <a:lstStyle/>
          <a:p>
            <a:r>
              <a:rPr lang="en-GB" sz="5400">
                <a:solidFill>
                  <a:srgbClr val="056534"/>
                </a:solidFill>
                <a:latin typeface="Bahnschrift"/>
              </a:rPr>
              <a:t>What comes next? </a:t>
            </a:r>
            <a:r>
              <a:rPr lang="en-GB" sz="5400">
                <a:solidFill>
                  <a:schemeClr val="bg1"/>
                </a:solidFill>
                <a:latin typeface="Bahnschrift"/>
              </a:rPr>
              <a:t> </a:t>
            </a:r>
          </a:p>
        </p:txBody>
      </p:sp>
      <p:pic>
        <p:nvPicPr>
          <p:cNvPr id="19" name="Picture 18">
            <a:extLst>
              <a:ext uri="{FF2B5EF4-FFF2-40B4-BE49-F238E27FC236}">
                <a16:creationId xmlns:a16="http://schemas.microsoft.com/office/drawing/2014/main" id="{3486831C-20C9-489C-BAF2-83AB8D31CF8E}"/>
              </a:ext>
            </a:extLst>
          </p:cNvPr>
          <p:cNvPicPr>
            <a:picLocks noChangeAspect="1"/>
          </p:cNvPicPr>
          <p:nvPr/>
        </p:nvPicPr>
        <p:blipFill>
          <a:blip r:embed="rId3"/>
          <a:stretch>
            <a:fillRect/>
          </a:stretch>
        </p:blipFill>
        <p:spPr>
          <a:xfrm rot="16200000">
            <a:off x="7890862" y="3758355"/>
            <a:ext cx="8173591" cy="428685"/>
          </a:xfrm>
          <a:prstGeom prst="rect">
            <a:avLst/>
          </a:prstGeom>
        </p:spPr>
      </p:pic>
      <p:pic>
        <p:nvPicPr>
          <p:cNvPr id="20" name="Picture 19">
            <a:extLst>
              <a:ext uri="{FF2B5EF4-FFF2-40B4-BE49-F238E27FC236}">
                <a16:creationId xmlns:a16="http://schemas.microsoft.com/office/drawing/2014/main" id="{04D2ABE0-EFAC-41F1-AC8F-17D6832EC366}"/>
              </a:ext>
            </a:extLst>
          </p:cNvPr>
          <p:cNvPicPr>
            <a:picLocks noChangeAspect="1"/>
          </p:cNvPicPr>
          <p:nvPr/>
        </p:nvPicPr>
        <p:blipFill>
          <a:blip r:embed="rId4"/>
          <a:stretch>
            <a:fillRect/>
          </a:stretch>
        </p:blipFill>
        <p:spPr>
          <a:xfrm>
            <a:off x="8628221" y="-284243"/>
            <a:ext cx="3349436" cy="1770437"/>
          </a:xfrm>
          <a:prstGeom prst="rect">
            <a:avLst/>
          </a:prstGeom>
        </p:spPr>
      </p:pic>
      <p:grpSp>
        <p:nvGrpSpPr>
          <p:cNvPr id="21" name="Group 20">
            <a:extLst>
              <a:ext uri="{FF2B5EF4-FFF2-40B4-BE49-F238E27FC236}">
                <a16:creationId xmlns:a16="http://schemas.microsoft.com/office/drawing/2014/main" id="{82852AA7-C326-4C20-8E18-BAF3F1FC1F4E}"/>
              </a:ext>
            </a:extLst>
          </p:cNvPr>
          <p:cNvGrpSpPr/>
          <p:nvPr/>
        </p:nvGrpSpPr>
        <p:grpSpPr>
          <a:xfrm>
            <a:off x="656711" y="7181052"/>
            <a:ext cx="10611878" cy="4743821"/>
            <a:chOff x="457199" y="3153084"/>
            <a:chExt cx="10611878" cy="4743821"/>
          </a:xfrm>
        </p:grpSpPr>
        <p:sp>
          <p:nvSpPr>
            <p:cNvPr id="22" name="Rectangle: Rounded Corners 21">
              <a:extLst>
                <a:ext uri="{FF2B5EF4-FFF2-40B4-BE49-F238E27FC236}">
                  <a16:creationId xmlns:a16="http://schemas.microsoft.com/office/drawing/2014/main" id="{90D8BD46-D33E-47F2-B5AE-CC022CC93EAF}"/>
                </a:ext>
              </a:extLst>
            </p:cNvPr>
            <p:cNvSpPr/>
            <p:nvPr/>
          </p:nvSpPr>
          <p:spPr>
            <a:xfrm>
              <a:off x="457199" y="3153085"/>
              <a:ext cx="2260849" cy="4743820"/>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AF85A240-4FE1-47C8-B597-F97BF00E8846}"/>
                </a:ext>
              </a:extLst>
            </p:cNvPr>
            <p:cNvSpPr/>
            <p:nvPr/>
          </p:nvSpPr>
          <p:spPr>
            <a:xfrm>
              <a:off x="3047999" y="3174781"/>
              <a:ext cx="2260849" cy="4700428"/>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0979A2D5-0BAC-49A3-A90A-6A54CFBD7EE7}"/>
                </a:ext>
              </a:extLst>
            </p:cNvPr>
            <p:cNvSpPr/>
            <p:nvPr/>
          </p:nvSpPr>
          <p:spPr>
            <a:xfrm>
              <a:off x="5853142" y="3153084"/>
              <a:ext cx="2260849" cy="4722125"/>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5F3E17BD-35EB-48B6-B9DF-3F26749733D4}"/>
                </a:ext>
              </a:extLst>
            </p:cNvPr>
            <p:cNvSpPr/>
            <p:nvPr/>
          </p:nvSpPr>
          <p:spPr>
            <a:xfrm>
              <a:off x="8808228" y="3174780"/>
              <a:ext cx="2260849" cy="4722125"/>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7AF57EEF-BC0B-4506-89DA-02DDA850F158}"/>
                </a:ext>
              </a:extLst>
            </p:cNvPr>
            <p:cNvSpPr txBox="1"/>
            <p:nvPr/>
          </p:nvSpPr>
          <p:spPr>
            <a:xfrm>
              <a:off x="606688" y="3708103"/>
              <a:ext cx="1881409" cy="2862322"/>
            </a:xfrm>
            <a:prstGeom prst="rect">
              <a:avLst/>
            </a:prstGeom>
            <a:noFill/>
          </p:spPr>
          <p:txBody>
            <a:bodyPr wrap="square" rtlCol="0">
              <a:spAutoFit/>
            </a:bodyPr>
            <a:lstStyle/>
            <a:p>
              <a:r>
                <a:rPr lang="en-GB" sz="2000">
                  <a:latin typeface="Bahnschrift" panose="020B0502040204020203" pitchFamily="34" charset="0"/>
                </a:rPr>
                <a:t>Determine strategy </a:t>
              </a:r>
              <a:br>
                <a:rPr lang="en-GB" sz="2000">
                  <a:latin typeface="Bahnschrift" panose="020B0502040204020203" pitchFamily="34" charset="0"/>
                </a:rPr>
              </a:br>
              <a:r>
                <a:rPr lang="en-GB" sz="2000">
                  <a:latin typeface="Bahnschrift" panose="020B0502040204020203" pitchFamily="34" charset="0"/>
                </a:rPr>
                <a:t>launch date and create design assets including changes to our</a:t>
              </a:r>
            </a:p>
            <a:p>
              <a:r>
                <a:rPr lang="en-GB" sz="2000">
                  <a:latin typeface="Bahnschrift" panose="020B0502040204020203" pitchFamily="34" charset="0"/>
                </a:rPr>
                <a:t>website </a:t>
              </a:r>
            </a:p>
            <a:p>
              <a:endParaRPr lang="en-GB" sz="2000">
                <a:latin typeface="Bahnschrift" panose="020B0502040204020203" pitchFamily="34" charset="0"/>
              </a:endParaRPr>
            </a:p>
          </p:txBody>
        </p:sp>
        <p:sp>
          <p:nvSpPr>
            <p:cNvPr id="27" name="TextBox 26">
              <a:extLst>
                <a:ext uri="{FF2B5EF4-FFF2-40B4-BE49-F238E27FC236}">
                  <a16:creationId xmlns:a16="http://schemas.microsoft.com/office/drawing/2014/main" id="{F42B4445-E7AA-45B0-85E0-26D0C9D9C4F0}"/>
                </a:ext>
              </a:extLst>
            </p:cNvPr>
            <p:cNvSpPr txBox="1"/>
            <p:nvPr/>
          </p:nvSpPr>
          <p:spPr>
            <a:xfrm>
              <a:off x="3232468" y="3662689"/>
              <a:ext cx="1687011" cy="3170099"/>
            </a:xfrm>
            <a:prstGeom prst="rect">
              <a:avLst/>
            </a:prstGeom>
            <a:noFill/>
          </p:spPr>
          <p:txBody>
            <a:bodyPr wrap="square" rtlCol="0">
              <a:spAutoFit/>
            </a:bodyPr>
            <a:lstStyle/>
            <a:p>
              <a:r>
                <a:rPr lang="en-GB" sz="2000">
                  <a:latin typeface="Bahnschrift" panose="020B0502040204020203" pitchFamily="34" charset="0"/>
                </a:rPr>
                <a:t>Close down of Strategy 2026, baselining of new strategy measures of success, realignment of risk register, etc</a:t>
              </a:r>
            </a:p>
          </p:txBody>
        </p:sp>
        <p:sp>
          <p:nvSpPr>
            <p:cNvPr id="32" name="TextBox 31">
              <a:extLst>
                <a:ext uri="{FF2B5EF4-FFF2-40B4-BE49-F238E27FC236}">
                  <a16:creationId xmlns:a16="http://schemas.microsoft.com/office/drawing/2014/main" id="{7AD38415-ABE7-46CC-82B5-435738E18B59}"/>
                </a:ext>
              </a:extLst>
            </p:cNvPr>
            <p:cNvSpPr txBox="1"/>
            <p:nvPr/>
          </p:nvSpPr>
          <p:spPr>
            <a:xfrm>
              <a:off x="6110103" y="4232076"/>
              <a:ext cx="1687011" cy="1323439"/>
            </a:xfrm>
            <a:prstGeom prst="rect">
              <a:avLst/>
            </a:prstGeom>
            <a:noFill/>
          </p:spPr>
          <p:txBody>
            <a:bodyPr wrap="square" rtlCol="0">
              <a:spAutoFit/>
            </a:bodyPr>
            <a:lstStyle/>
            <a:p>
              <a:r>
                <a:rPr lang="en-GB" sz="2000">
                  <a:latin typeface="Bahnschrift" panose="020B0502040204020203" pitchFamily="34" charset="0"/>
                </a:rPr>
                <a:t>Development of underlying plans</a:t>
              </a:r>
            </a:p>
            <a:p>
              <a:endParaRPr lang="en-GB" sz="2000">
                <a:latin typeface="Bahnschrift" panose="020B0502040204020203" pitchFamily="34" charset="0"/>
              </a:endParaRPr>
            </a:p>
          </p:txBody>
        </p:sp>
        <p:sp>
          <p:nvSpPr>
            <p:cNvPr id="33" name="TextBox 32">
              <a:extLst>
                <a:ext uri="{FF2B5EF4-FFF2-40B4-BE49-F238E27FC236}">
                  <a16:creationId xmlns:a16="http://schemas.microsoft.com/office/drawing/2014/main" id="{68574A54-3044-429E-8E40-4D430EC23AC4}"/>
                </a:ext>
              </a:extLst>
            </p:cNvPr>
            <p:cNvSpPr txBox="1"/>
            <p:nvPr/>
          </p:nvSpPr>
          <p:spPr>
            <a:xfrm>
              <a:off x="9095146" y="4218982"/>
              <a:ext cx="1687011" cy="1323439"/>
            </a:xfrm>
            <a:prstGeom prst="rect">
              <a:avLst/>
            </a:prstGeom>
            <a:noFill/>
          </p:spPr>
          <p:txBody>
            <a:bodyPr wrap="square" rtlCol="0">
              <a:spAutoFit/>
            </a:bodyPr>
            <a:lstStyle/>
            <a:p>
              <a:r>
                <a:rPr lang="en-GB" sz="2000">
                  <a:latin typeface="Bahnschrift" panose="020B0502040204020203" pitchFamily="34" charset="0"/>
                </a:rPr>
                <a:t>Reporting on progress of new strategy</a:t>
              </a:r>
            </a:p>
            <a:p>
              <a:endParaRPr lang="en-GB" sz="2000">
                <a:latin typeface="Bahnschrift" panose="020B0502040204020203" pitchFamily="34" charset="0"/>
              </a:endParaRPr>
            </a:p>
          </p:txBody>
        </p:sp>
      </p:grpSp>
      <p:sp>
        <p:nvSpPr>
          <p:cNvPr id="15" name="TextBox 14">
            <a:extLst>
              <a:ext uri="{FF2B5EF4-FFF2-40B4-BE49-F238E27FC236}">
                <a16:creationId xmlns:a16="http://schemas.microsoft.com/office/drawing/2014/main" id="{0A4F1485-0054-4440-A6E7-3E60BEF7018F}"/>
              </a:ext>
            </a:extLst>
          </p:cNvPr>
          <p:cNvSpPr txBox="1"/>
          <p:nvPr/>
        </p:nvSpPr>
        <p:spPr>
          <a:xfrm>
            <a:off x="-12131" y="2505670"/>
            <a:ext cx="5962650" cy="923330"/>
          </a:xfrm>
          <a:prstGeom prst="rect">
            <a:avLst/>
          </a:prstGeom>
          <a:solidFill>
            <a:srgbClr val="7FB49B"/>
          </a:solidFill>
        </p:spPr>
        <p:txBody>
          <a:bodyPr wrap="square" lIns="91440" tIns="45720" rIns="91440" bIns="45720" rtlCol="0" anchor="t">
            <a:spAutoFit/>
          </a:bodyPr>
          <a:lstStyle/>
          <a:p>
            <a:r>
              <a:rPr lang="en-GB" sz="5400">
                <a:latin typeface="Bahnschrift"/>
              </a:rPr>
              <a:t>Thank you  </a:t>
            </a:r>
          </a:p>
        </p:txBody>
      </p:sp>
    </p:spTree>
    <p:extLst>
      <p:ext uri="{BB962C8B-B14F-4D97-AF65-F5344CB8AC3E}">
        <p14:creationId xmlns:p14="http://schemas.microsoft.com/office/powerpoint/2010/main" val="4291377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D55ADB-24C1-4B36-8F20-66C1D7930600}"/>
              </a:ext>
            </a:extLst>
          </p:cNvPr>
          <p:cNvSpPr/>
          <p:nvPr/>
        </p:nvSpPr>
        <p:spPr>
          <a:xfrm>
            <a:off x="-657532" y="7783185"/>
            <a:ext cx="14040464" cy="4097677"/>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3486831C-20C9-489C-BAF2-83AB8D31CF8E}"/>
              </a:ext>
            </a:extLst>
          </p:cNvPr>
          <p:cNvPicPr>
            <a:picLocks noChangeAspect="1"/>
          </p:cNvPicPr>
          <p:nvPr/>
        </p:nvPicPr>
        <p:blipFill>
          <a:blip r:embed="rId3"/>
          <a:stretch>
            <a:fillRect/>
          </a:stretch>
        </p:blipFill>
        <p:spPr>
          <a:xfrm rot="16200000">
            <a:off x="7890862" y="3758355"/>
            <a:ext cx="8173591" cy="428685"/>
          </a:xfrm>
          <a:prstGeom prst="rect">
            <a:avLst/>
          </a:prstGeom>
        </p:spPr>
      </p:pic>
      <p:pic>
        <p:nvPicPr>
          <p:cNvPr id="20" name="Picture 19">
            <a:extLst>
              <a:ext uri="{FF2B5EF4-FFF2-40B4-BE49-F238E27FC236}">
                <a16:creationId xmlns:a16="http://schemas.microsoft.com/office/drawing/2014/main" id="{04D2ABE0-EFAC-41F1-AC8F-17D6832EC366}"/>
              </a:ext>
            </a:extLst>
          </p:cNvPr>
          <p:cNvPicPr>
            <a:picLocks noChangeAspect="1"/>
          </p:cNvPicPr>
          <p:nvPr/>
        </p:nvPicPr>
        <p:blipFill>
          <a:blip r:embed="rId4"/>
          <a:stretch>
            <a:fillRect/>
          </a:stretch>
        </p:blipFill>
        <p:spPr>
          <a:xfrm>
            <a:off x="8628221" y="-284243"/>
            <a:ext cx="3349436" cy="1770437"/>
          </a:xfrm>
          <a:prstGeom prst="rect">
            <a:avLst/>
          </a:prstGeom>
        </p:spPr>
      </p:pic>
      <p:sp>
        <p:nvSpPr>
          <p:cNvPr id="14" name="TextBox 13">
            <a:extLst>
              <a:ext uri="{FF2B5EF4-FFF2-40B4-BE49-F238E27FC236}">
                <a16:creationId xmlns:a16="http://schemas.microsoft.com/office/drawing/2014/main" id="{AFAE7C60-A8D0-4441-ACFB-652F24F571C7}"/>
              </a:ext>
            </a:extLst>
          </p:cNvPr>
          <p:cNvSpPr txBox="1"/>
          <p:nvPr/>
        </p:nvSpPr>
        <p:spPr>
          <a:xfrm>
            <a:off x="78427" y="-1687553"/>
            <a:ext cx="5962650" cy="923330"/>
          </a:xfrm>
          <a:prstGeom prst="rect">
            <a:avLst/>
          </a:prstGeom>
          <a:solidFill>
            <a:schemeClr val="bg1"/>
          </a:solidFill>
        </p:spPr>
        <p:txBody>
          <a:bodyPr wrap="square" lIns="91440" tIns="45720" rIns="91440" bIns="45720" rtlCol="0" anchor="t">
            <a:spAutoFit/>
          </a:bodyPr>
          <a:lstStyle/>
          <a:p>
            <a:r>
              <a:rPr lang="en-GB" sz="5400">
                <a:solidFill>
                  <a:srgbClr val="056534"/>
                </a:solidFill>
                <a:latin typeface="Bahnschrift"/>
              </a:rPr>
              <a:t>The final strategy: </a:t>
            </a:r>
            <a:r>
              <a:rPr lang="en-GB" sz="5400">
                <a:solidFill>
                  <a:schemeClr val="bg1"/>
                </a:solidFill>
                <a:latin typeface="Bahnschrift"/>
              </a:rPr>
              <a:t> </a:t>
            </a:r>
          </a:p>
        </p:txBody>
      </p:sp>
      <p:sp>
        <p:nvSpPr>
          <p:cNvPr id="3" name="TextBox 2">
            <a:extLst>
              <a:ext uri="{FF2B5EF4-FFF2-40B4-BE49-F238E27FC236}">
                <a16:creationId xmlns:a16="http://schemas.microsoft.com/office/drawing/2014/main" id="{F1CF0D19-390F-43DF-AB41-211B8D1CDBAC}"/>
              </a:ext>
            </a:extLst>
          </p:cNvPr>
          <p:cNvSpPr txBox="1"/>
          <p:nvPr/>
        </p:nvSpPr>
        <p:spPr>
          <a:xfrm>
            <a:off x="2222544" y="8503412"/>
            <a:ext cx="7860368" cy="2123658"/>
          </a:xfrm>
          <a:prstGeom prst="rect">
            <a:avLst/>
          </a:prstGeom>
          <a:noFill/>
        </p:spPr>
        <p:txBody>
          <a:bodyPr wrap="square" rtlCol="0">
            <a:spAutoFit/>
          </a:bodyPr>
          <a:lstStyle/>
          <a:p>
            <a:pPr algn="ctr"/>
            <a:r>
              <a:rPr lang="en-GB" sz="6600" b="1">
                <a:latin typeface="Bahnschrift" panose="020B0502040204020203" pitchFamily="34" charset="0"/>
                <a:cs typeface="Arial" panose="020B0604020202020204" pitchFamily="34" charset="0"/>
              </a:rPr>
              <a:t>The University for Social Impact </a:t>
            </a:r>
          </a:p>
        </p:txBody>
      </p:sp>
      <p:sp>
        <p:nvSpPr>
          <p:cNvPr id="17" name="TextBox 16">
            <a:extLst>
              <a:ext uri="{FF2B5EF4-FFF2-40B4-BE49-F238E27FC236}">
                <a16:creationId xmlns:a16="http://schemas.microsoft.com/office/drawing/2014/main" id="{E861E6EA-E1BD-471D-87CD-0A03C3540BC5}"/>
              </a:ext>
            </a:extLst>
          </p:cNvPr>
          <p:cNvSpPr txBox="1"/>
          <p:nvPr/>
        </p:nvSpPr>
        <p:spPr>
          <a:xfrm>
            <a:off x="78427" y="769897"/>
            <a:ext cx="5962650" cy="923330"/>
          </a:xfrm>
          <a:prstGeom prst="rect">
            <a:avLst/>
          </a:prstGeom>
          <a:solidFill>
            <a:schemeClr val="bg1"/>
          </a:solidFill>
        </p:spPr>
        <p:txBody>
          <a:bodyPr wrap="square" lIns="91440" tIns="45720" rIns="91440" bIns="45720" rtlCol="0" anchor="t">
            <a:spAutoFit/>
          </a:bodyPr>
          <a:lstStyle/>
          <a:p>
            <a:r>
              <a:rPr lang="en-GB" sz="5400">
                <a:solidFill>
                  <a:srgbClr val="056534"/>
                </a:solidFill>
                <a:latin typeface="Bahnschrift"/>
              </a:rPr>
              <a:t>Who we are </a:t>
            </a:r>
            <a:r>
              <a:rPr lang="en-GB" sz="5400">
                <a:solidFill>
                  <a:schemeClr val="bg1"/>
                </a:solidFill>
                <a:latin typeface="Bahnschrift"/>
              </a:rPr>
              <a:t> </a:t>
            </a:r>
          </a:p>
        </p:txBody>
      </p:sp>
      <p:sp>
        <p:nvSpPr>
          <p:cNvPr id="4" name="Rectangle: Rounded Corners 3">
            <a:extLst>
              <a:ext uri="{FF2B5EF4-FFF2-40B4-BE49-F238E27FC236}">
                <a16:creationId xmlns:a16="http://schemas.microsoft.com/office/drawing/2014/main" id="{B193FC60-6C59-48BD-8B76-F76522D770A8}"/>
              </a:ext>
            </a:extLst>
          </p:cNvPr>
          <p:cNvSpPr/>
          <p:nvPr/>
        </p:nvSpPr>
        <p:spPr>
          <a:xfrm>
            <a:off x="-1190932" y="2247900"/>
            <a:ext cx="11763315" cy="5001720"/>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007AE89-22C8-4E05-ACD8-47083166DA32}"/>
              </a:ext>
            </a:extLst>
          </p:cNvPr>
          <p:cNvSpPr txBox="1"/>
          <p:nvPr/>
        </p:nvSpPr>
        <p:spPr>
          <a:xfrm>
            <a:off x="628650" y="2800350"/>
            <a:ext cx="8915400" cy="3170099"/>
          </a:xfrm>
          <a:prstGeom prst="rect">
            <a:avLst/>
          </a:prstGeom>
          <a:noFill/>
        </p:spPr>
        <p:txBody>
          <a:bodyPr wrap="square" rtlCol="0">
            <a:spAutoFit/>
          </a:bodyPr>
          <a:lstStyle/>
          <a:p>
            <a:r>
              <a:rPr lang="en-GB" sz="2000" b="1">
                <a:latin typeface="Bahnschrift Light" panose="020B0502040204020203" pitchFamily="34" charset="0"/>
              </a:rPr>
              <a:t>Our Heritage</a:t>
            </a:r>
            <a:br>
              <a:rPr lang="en-GB" sz="2000">
                <a:latin typeface="Bahnschrift Light" panose="020B0502040204020203" pitchFamily="34" charset="0"/>
              </a:rPr>
            </a:br>
            <a:endParaRPr lang="en-GB" sz="2000">
              <a:latin typeface="Bahnschrift Light" panose="020B0502040204020203" pitchFamily="34" charset="0"/>
            </a:endParaRPr>
          </a:p>
          <a:p>
            <a:r>
              <a:rPr lang="en-GB" sz="2000">
                <a:latin typeface="Bahnschrift Light" panose="020B0502040204020203" pitchFamily="34" charset="0"/>
              </a:rPr>
              <a:t>York St John University has been passionately promoting education for social and civic benefit for almost two hundred years. We are proud of our heritage, our church foundation, and our pioneering education of women. We celebrate our growing and diverse community of all faiths and none. As a mid-sized university with a main campus and sports park in York, and a London campus near Canary Wharf, our estate now provides a welcoming, safe, inclusive, and inspirational learning and teaching environment to over 12,000 students. </a:t>
            </a:r>
          </a:p>
        </p:txBody>
      </p:sp>
      <p:sp>
        <p:nvSpPr>
          <p:cNvPr id="28" name="TextBox 27">
            <a:extLst>
              <a:ext uri="{FF2B5EF4-FFF2-40B4-BE49-F238E27FC236}">
                <a16:creationId xmlns:a16="http://schemas.microsoft.com/office/drawing/2014/main" id="{B9BD6B2B-BCEB-45C7-AF10-DAA3BE01B394}"/>
              </a:ext>
            </a:extLst>
          </p:cNvPr>
          <p:cNvSpPr txBox="1"/>
          <p:nvPr/>
        </p:nvSpPr>
        <p:spPr>
          <a:xfrm>
            <a:off x="762000" y="7894968"/>
            <a:ext cx="8915400" cy="3170099"/>
          </a:xfrm>
          <a:prstGeom prst="rect">
            <a:avLst/>
          </a:prstGeom>
          <a:noFill/>
        </p:spPr>
        <p:txBody>
          <a:bodyPr wrap="square" rtlCol="0">
            <a:spAutoFit/>
          </a:bodyPr>
          <a:lstStyle/>
          <a:p>
            <a:r>
              <a:rPr lang="en-GB" sz="2000" b="1">
                <a:latin typeface="Bahnschrift Light" panose="020B0502040204020203" pitchFamily="34" charset="0"/>
              </a:rPr>
              <a:t>Driven by Social Justice</a:t>
            </a:r>
            <a:br>
              <a:rPr lang="en-GB" sz="2000">
                <a:latin typeface="Bahnschrift Light" panose="020B0502040204020203" pitchFamily="34" charset="0"/>
              </a:rPr>
            </a:br>
            <a:endParaRPr lang="en-GB" sz="2000">
              <a:latin typeface="Bahnschrift Light" panose="020B0502040204020203" pitchFamily="34" charset="0"/>
            </a:endParaRPr>
          </a:p>
          <a:p>
            <a:r>
              <a:rPr lang="en-GB" sz="2000">
                <a:latin typeface="Bahnschrift Light" panose="020B0502040204020203" pitchFamily="34" charset="0"/>
              </a:rPr>
              <a:t>Our historic commitment to social justice underpins all our actions and decision-making. We take an active stand against climate change, prejudice, and all forms of inequality. As a civic university, we play a vital role in the economic and social prosperity of the regions we serve. We are proactive in local, national and international contexts, and make an important social impact through our research, partnerships and development of professionals for the future. Our strategy will meet future challenges by guiding the innovation and energy of our university community. </a:t>
            </a:r>
          </a:p>
        </p:txBody>
      </p:sp>
    </p:spTree>
    <p:extLst>
      <p:ext uri="{BB962C8B-B14F-4D97-AF65-F5344CB8AC3E}">
        <p14:creationId xmlns:p14="http://schemas.microsoft.com/office/powerpoint/2010/main" val="3235247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486831C-20C9-489C-BAF2-83AB8D31CF8E}"/>
              </a:ext>
            </a:extLst>
          </p:cNvPr>
          <p:cNvPicPr>
            <a:picLocks noChangeAspect="1"/>
          </p:cNvPicPr>
          <p:nvPr/>
        </p:nvPicPr>
        <p:blipFill>
          <a:blip r:embed="rId3"/>
          <a:stretch>
            <a:fillRect/>
          </a:stretch>
        </p:blipFill>
        <p:spPr>
          <a:xfrm rot="16200000">
            <a:off x="7890862" y="3758355"/>
            <a:ext cx="8173591" cy="428685"/>
          </a:xfrm>
          <a:prstGeom prst="rect">
            <a:avLst/>
          </a:prstGeom>
        </p:spPr>
      </p:pic>
      <p:pic>
        <p:nvPicPr>
          <p:cNvPr id="20" name="Picture 19">
            <a:extLst>
              <a:ext uri="{FF2B5EF4-FFF2-40B4-BE49-F238E27FC236}">
                <a16:creationId xmlns:a16="http://schemas.microsoft.com/office/drawing/2014/main" id="{04D2ABE0-EFAC-41F1-AC8F-17D6832EC366}"/>
              </a:ext>
            </a:extLst>
          </p:cNvPr>
          <p:cNvPicPr>
            <a:picLocks noChangeAspect="1"/>
          </p:cNvPicPr>
          <p:nvPr/>
        </p:nvPicPr>
        <p:blipFill>
          <a:blip r:embed="rId4"/>
          <a:stretch>
            <a:fillRect/>
          </a:stretch>
        </p:blipFill>
        <p:spPr>
          <a:xfrm>
            <a:off x="8628221" y="-284243"/>
            <a:ext cx="3349436" cy="1770437"/>
          </a:xfrm>
          <a:prstGeom prst="rect">
            <a:avLst/>
          </a:prstGeom>
        </p:spPr>
      </p:pic>
      <p:sp>
        <p:nvSpPr>
          <p:cNvPr id="17" name="TextBox 16">
            <a:extLst>
              <a:ext uri="{FF2B5EF4-FFF2-40B4-BE49-F238E27FC236}">
                <a16:creationId xmlns:a16="http://schemas.microsoft.com/office/drawing/2014/main" id="{E861E6EA-E1BD-471D-87CD-0A03C3540BC5}"/>
              </a:ext>
            </a:extLst>
          </p:cNvPr>
          <p:cNvSpPr txBox="1"/>
          <p:nvPr/>
        </p:nvSpPr>
        <p:spPr>
          <a:xfrm>
            <a:off x="78427" y="769897"/>
            <a:ext cx="5962650" cy="923330"/>
          </a:xfrm>
          <a:prstGeom prst="rect">
            <a:avLst/>
          </a:prstGeom>
          <a:solidFill>
            <a:schemeClr val="bg1"/>
          </a:solidFill>
        </p:spPr>
        <p:txBody>
          <a:bodyPr wrap="square" lIns="91440" tIns="45720" rIns="91440" bIns="45720" rtlCol="0" anchor="t">
            <a:spAutoFit/>
          </a:bodyPr>
          <a:lstStyle/>
          <a:p>
            <a:r>
              <a:rPr lang="en-GB" sz="5400">
                <a:solidFill>
                  <a:srgbClr val="056534"/>
                </a:solidFill>
                <a:latin typeface="Bahnschrift"/>
              </a:rPr>
              <a:t>Who we are </a:t>
            </a:r>
            <a:r>
              <a:rPr lang="en-GB" sz="5400">
                <a:solidFill>
                  <a:schemeClr val="bg1"/>
                </a:solidFill>
                <a:latin typeface="Bahnschrift"/>
              </a:rPr>
              <a:t> </a:t>
            </a:r>
          </a:p>
        </p:txBody>
      </p:sp>
      <p:sp>
        <p:nvSpPr>
          <p:cNvPr id="4" name="Rectangle: Rounded Corners 3">
            <a:extLst>
              <a:ext uri="{FF2B5EF4-FFF2-40B4-BE49-F238E27FC236}">
                <a16:creationId xmlns:a16="http://schemas.microsoft.com/office/drawing/2014/main" id="{B193FC60-6C59-48BD-8B76-F76522D770A8}"/>
              </a:ext>
            </a:extLst>
          </p:cNvPr>
          <p:cNvSpPr/>
          <p:nvPr/>
        </p:nvSpPr>
        <p:spPr>
          <a:xfrm>
            <a:off x="-1190932" y="2247900"/>
            <a:ext cx="11763315" cy="5001720"/>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007AE89-22C8-4E05-ACD8-47083166DA32}"/>
              </a:ext>
            </a:extLst>
          </p:cNvPr>
          <p:cNvSpPr txBox="1"/>
          <p:nvPr/>
        </p:nvSpPr>
        <p:spPr>
          <a:xfrm>
            <a:off x="838200" y="8011326"/>
            <a:ext cx="8915400" cy="3170099"/>
          </a:xfrm>
          <a:prstGeom prst="rect">
            <a:avLst/>
          </a:prstGeom>
          <a:noFill/>
        </p:spPr>
        <p:txBody>
          <a:bodyPr wrap="square" rtlCol="0">
            <a:spAutoFit/>
          </a:bodyPr>
          <a:lstStyle/>
          <a:p>
            <a:r>
              <a:rPr lang="en-GB" sz="2000" b="1">
                <a:latin typeface="Bahnschrift Light" panose="020B0502040204020203" pitchFamily="34" charset="0"/>
              </a:rPr>
              <a:t>Our Heritage</a:t>
            </a:r>
            <a:br>
              <a:rPr lang="en-GB" sz="2000">
                <a:latin typeface="Bahnschrift Light" panose="020B0502040204020203" pitchFamily="34" charset="0"/>
              </a:rPr>
            </a:br>
            <a:endParaRPr lang="en-GB" sz="2000">
              <a:latin typeface="Bahnschrift Light" panose="020B0502040204020203" pitchFamily="34" charset="0"/>
            </a:endParaRPr>
          </a:p>
          <a:p>
            <a:r>
              <a:rPr lang="en-GB" sz="2000">
                <a:latin typeface="Bahnschrift Light" panose="020B0502040204020203" pitchFamily="34" charset="0"/>
              </a:rPr>
              <a:t>York St John University has been passionately promoting education for social and civic benefit for almost two hundred years. We are proud of our heritage, our church foundation, and our pioneering education of women. We celebrate our growing and diverse community of all faiths and none. As a mid-sized university with a main campus and sports park in York, and a London campus near Canary Wharf, our estate now provides a welcoming, safe, inclusive, and inspirational learning and teaching environment to over 12,000 students. </a:t>
            </a:r>
          </a:p>
        </p:txBody>
      </p:sp>
      <p:sp>
        <p:nvSpPr>
          <p:cNvPr id="11" name="TextBox 10">
            <a:extLst>
              <a:ext uri="{FF2B5EF4-FFF2-40B4-BE49-F238E27FC236}">
                <a16:creationId xmlns:a16="http://schemas.microsoft.com/office/drawing/2014/main" id="{7D9A4B27-043F-47D2-98B6-F02ED176DE40}"/>
              </a:ext>
            </a:extLst>
          </p:cNvPr>
          <p:cNvSpPr txBox="1"/>
          <p:nvPr/>
        </p:nvSpPr>
        <p:spPr>
          <a:xfrm>
            <a:off x="838200" y="2918004"/>
            <a:ext cx="8915400" cy="3170099"/>
          </a:xfrm>
          <a:prstGeom prst="rect">
            <a:avLst/>
          </a:prstGeom>
          <a:noFill/>
        </p:spPr>
        <p:txBody>
          <a:bodyPr wrap="square" rtlCol="0">
            <a:spAutoFit/>
          </a:bodyPr>
          <a:lstStyle/>
          <a:p>
            <a:r>
              <a:rPr lang="en-GB" sz="2000" b="1">
                <a:latin typeface="Bahnschrift Light" panose="020B0502040204020203" pitchFamily="34" charset="0"/>
              </a:rPr>
              <a:t>Driven by Social Justice</a:t>
            </a:r>
            <a:br>
              <a:rPr lang="en-GB" sz="2000">
                <a:latin typeface="Bahnschrift Light" panose="020B0502040204020203" pitchFamily="34" charset="0"/>
              </a:rPr>
            </a:br>
            <a:endParaRPr lang="en-GB" sz="2000">
              <a:latin typeface="Bahnschrift Light" panose="020B0502040204020203" pitchFamily="34" charset="0"/>
            </a:endParaRPr>
          </a:p>
          <a:p>
            <a:r>
              <a:rPr lang="en-GB" sz="2000">
                <a:latin typeface="Bahnschrift Light" panose="020B0502040204020203" pitchFamily="34" charset="0"/>
              </a:rPr>
              <a:t>Our historic commitment to social justice underpins all our actions and decision-making. We take an active stand against climate change, prejudice, and all forms of inequality. As a civic university, we play a vital role in the economic and social prosperity of the regions we serve. We are proactive in local, national and international contexts, and make an important social impact through our research, partnerships and development of professionals for the future. Our strategy will meet future challenges by guiding the innovation and energy of our university community. </a:t>
            </a:r>
          </a:p>
        </p:txBody>
      </p:sp>
      <p:sp>
        <p:nvSpPr>
          <p:cNvPr id="12" name="TextBox 11">
            <a:extLst>
              <a:ext uri="{FF2B5EF4-FFF2-40B4-BE49-F238E27FC236}">
                <a16:creationId xmlns:a16="http://schemas.microsoft.com/office/drawing/2014/main" id="{A2272958-E2FC-4F05-8FF8-E5F305B22616}"/>
              </a:ext>
            </a:extLst>
          </p:cNvPr>
          <p:cNvSpPr txBox="1"/>
          <p:nvPr/>
        </p:nvSpPr>
        <p:spPr>
          <a:xfrm>
            <a:off x="838200" y="8059493"/>
            <a:ext cx="8915400" cy="2862322"/>
          </a:xfrm>
          <a:prstGeom prst="rect">
            <a:avLst/>
          </a:prstGeom>
          <a:noFill/>
        </p:spPr>
        <p:txBody>
          <a:bodyPr wrap="square" rtlCol="0">
            <a:spAutoFit/>
          </a:bodyPr>
          <a:lstStyle/>
          <a:p>
            <a:r>
              <a:rPr lang="en-GB" sz="2000" b="1">
                <a:latin typeface="Bahnschrift Light" panose="020B0502040204020203" pitchFamily="34" charset="0"/>
              </a:rPr>
              <a:t>What we are proud of</a:t>
            </a:r>
            <a:br>
              <a:rPr lang="en-GB" sz="2000">
                <a:latin typeface="Bahnschrift Light" panose="020B0502040204020203" pitchFamily="34" charset="0"/>
              </a:rPr>
            </a:br>
            <a:endParaRPr lang="en-GB" sz="2000">
              <a:latin typeface="Bahnschrift Light" panose="020B0502040204020203" pitchFamily="34" charset="0"/>
            </a:endParaRPr>
          </a:p>
          <a:p>
            <a:r>
              <a:rPr lang="en-GB" sz="2000">
                <a:latin typeface="Bahnschrift Light" panose="020B0502040204020203" pitchFamily="34" charset="0"/>
              </a:rPr>
              <a:t>We are exceptionally proud to be TEF Gold for student experience, and Silver overall. Our focus on excellence has supported our upward trajectory on key quality parameters, including entry standards, continuation, outcomes, and progression. Applications to study at York St John from undergraduate and international students have grown year-on-year. We are building our research capacity after our best-ever REF outcome in 2022. Our carbon reduction and biodiversity achievements are sector-leading. </a:t>
            </a:r>
          </a:p>
        </p:txBody>
      </p:sp>
    </p:spTree>
    <p:extLst>
      <p:ext uri="{BB962C8B-B14F-4D97-AF65-F5344CB8AC3E}">
        <p14:creationId xmlns:p14="http://schemas.microsoft.com/office/powerpoint/2010/main" val="3509457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486831C-20C9-489C-BAF2-83AB8D31CF8E}"/>
              </a:ext>
            </a:extLst>
          </p:cNvPr>
          <p:cNvPicPr>
            <a:picLocks noChangeAspect="1"/>
          </p:cNvPicPr>
          <p:nvPr/>
        </p:nvPicPr>
        <p:blipFill>
          <a:blip r:embed="rId3"/>
          <a:stretch>
            <a:fillRect/>
          </a:stretch>
        </p:blipFill>
        <p:spPr>
          <a:xfrm rot="16200000">
            <a:off x="7890862" y="3758355"/>
            <a:ext cx="8173591" cy="428685"/>
          </a:xfrm>
          <a:prstGeom prst="rect">
            <a:avLst/>
          </a:prstGeom>
        </p:spPr>
      </p:pic>
      <p:pic>
        <p:nvPicPr>
          <p:cNvPr id="20" name="Picture 19">
            <a:extLst>
              <a:ext uri="{FF2B5EF4-FFF2-40B4-BE49-F238E27FC236}">
                <a16:creationId xmlns:a16="http://schemas.microsoft.com/office/drawing/2014/main" id="{04D2ABE0-EFAC-41F1-AC8F-17D6832EC366}"/>
              </a:ext>
            </a:extLst>
          </p:cNvPr>
          <p:cNvPicPr>
            <a:picLocks noChangeAspect="1"/>
          </p:cNvPicPr>
          <p:nvPr/>
        </p:nvPicPr>
        <p:blipFill>
          <a:blip r:embed="rId4"/>
          <a:stretch>
            <a:fillRect/>
          </a:stretch>
        </p:blipFill>
        <p:spPr>
          <a:xfrm>
            <a:off x="8628221" y="-284243"/>
            <a:ext cx="3349436" cy="1770437"/>
          </a:xfrm>
          <a:prstGeom prst="rect">
            <a:avLst/>
          </a:prstGeom>
        </p:spPr>
      </p:pic>
      <p:sp>
        <p:nvSpPr>
          <p:cNvPr id="17" name="TextBox 16">
            <a:extLst>
              <a:ext uri="{FF2B5EF4-FFF2-40B4-BE49-F238E27FC236}">
                <a16:creationId xmlns:a16="http://schemas.microsoft.com/office/drawing/2014/main" id="{E861E6EA-E1BD-471D-87CD-0A03C3540BC5}"/>
              </a:ext>
            </a:extLst>
          </p:cNvPr>
          <p:cNvSpPr txBox="1"/>
          <p:nvPr/>
        </p:nvSpPr>
        <p:spPr>
          <a:xfrm>
            <a:off x="78427" y="769897"/>
            <a:ext cx="5962650" cy="923330"/>
          </a:xfrm>
          <a:prstGeom prst="rect">
            <a:avLst/>
          </a:prstGeom>
          <a:solidFill>
            <a:schemeClr val="bg1"/>
          </a:solidFill>
        </p:spPr>
        <p:txBody>
          <a:bodyPr wrap="square" lIns="91440" tIns="45720" rIns="91440" bIns="45720" rtlCol="0" anchor="t">
            <a:spAutoFit/>
          </a:bodyPr>
          <a:lstStyle/>
          <a:p>
            <a:r>
              <a:rPr lang="en-GB" sz="5400">
                <a:solidFill>
                  <a:srgbClr val="056534"/>
                </a:solidFill>
                <a:latin typeface="Bahnschrift"/>
              </a:rPr>
              <a:t>Who we are </a:t>
            </a:r>
            <a:r>
              <a:rPr lang="en-GB" sz="5400">
                <a:solidFill>
                  <a:schemeClr val="bg1"/>
                </a:solidFill>
                <a:latin typeface="Bahnschrift"/>
              </a:rPr>
              <a:t> </a:t>
            </a:r>
          </a:p>
        </p:txBody>
      </p:sp>
      <p:sp>
        <p:nvSpPr>
          <p:cNvPr id="4" name="Rectangle: Rounded Corners 3">
            <a:extLst>
              <a:ext uri="{FF2B5EF4-FFF2-40B4-BE49-F238E27FC236}">
                <a16:creationId xmlns:a16="http://schemas.microsoft.com/office/drawing/2014/main" id="{B193FC60-6C59-48BD-8B76-F76522D770A8}"/>
              </a:ext>
            </a:extLst>
          </p:cNvPr>
          <p:cNvSpPr/>
          <p:nvPr/>
        </p:nvSpPr>
        <p:spPr>
          <a:xfrm>
            <a:off x="-1190932" y="2247900"/>
            <a:ext cx="11763315" cy="5001720"/>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7D9A4B27-043F-47D2-98B6-F02ED176DE40}"/>
              </a:ext>
            </a:extLst>
          </p:cNvPr>
          <p:cNvSpPr txBox="1"/>
          <p:nvPr/>
        </p:nvSpPr>
        <p:spPr>
          <a:xfrm>
            <a:off x="914400" y="8011326"/>
            <a:ext cx="8915400" cy="3170099"/>
          </a:xfrm>
          <a:prstGeom prst="rect">
            <a:avLst/>
          </a:prstGeom>
          <a:noFill/>
        </p:spPr>
        <p:txBody>
          <a:bodyPr wrap="square" rtlCol="0">
            <a:spAutoFit/>
          </a:bodyPr>
          <a:lstStyle/>
          <a:p>
            <a:r>
              <a:rPr lang="en-GB" sz="2000" b="1">
                <a:latin typeface="Bahnschrift Light" panose="020B0502040204020203" pitchFamily="34" charset="0"/>
              </a:rPr>
              <a:t>Driven by Social Justice</a:t>
            </a:r>
            <a:br>
              <a:rPr lang="en-GB" sz="2000">
                <a:latin typeface="Bahnschrift Light" panose="020B0502040204020203" pitchFamily="34" charset="0"/>
              </a:rPr>
            </a:br>
            <a:endParaRPr lang="en-GB" sz="2000">
              <a:latin typeface="Bahnschrift Light" panose="020B0502040204020203" pitchFamily="34" charset="0"/>
            </a:endParaRPr>
          </a:p>
          <a:p>
            <a:r>
              <a:rPr lang="en-GB" sz="2000">
                <a:latin typeface="Bahnschrift Light" panose="020B0502040204020203" pitchFamily="34" charset="0"/>
              </a:rPr>
              <a:t>Our historic commitment to social justice underpins all our actions and decision-making. We take an active stand against climate change, prejudice, and all forms of inequality. As a civic university, we play a vital role in the economic and social prosperity of the regions we serve. We are proactive in local, national and international contexts, and make an important social impact through our research, partnerships and development of professionals for the future. Our strategy will meet future challenges by guiding the innovation and energy of our university community. </a:t>
            </a:r>
          </a:p>
        </p:txBody>
      </p:sp>
      <p:sp>
        <p:nvSpPr>
          <p:cNvPr id="8" name="TextBox 7">
            <a:extLst>
              <a:ext uri="{FF2B5EF4-FFF2-40B4-BE49-F238E27FC236}">
                <a16:creationId xmlns:a16="http://schemas.microsoft.com/office/drawing/2014/main" id="{96FD744C-EB14-404E-9883-3FC220074BFD}"/>
              </a:ext>
            </a:extLst>
          </p:cNvPr>
          <p:cNvSpPr txBox="1"/>
          <p:nvPr/>
        </p:nvSpPr>
        <p:spPr>
          <a:xfrm>
            <a:off x="914400" y="2819518"/>
            <a:ext cx="8915400" cy="2862322"/>
          </a:xfrm>
          <a:prstGeom prst="rect">
            <a:avLst/>
          </a:prstGeom>
          <a:noFill/>
        </p:spPr>
        <p:txBody>
          <a:bodyPr wrap="square" rtlCol="0">
            <a:spAutoFit/>
          </a:bodyPr>
          <a:lstStyle/>
          <a:p>
            <a:r>
              <a:rPr lang="en-GB" sz="2000" b="1">
                <a:latin typeface="Bahnschrift Light" panose="020B0502040204020203" pitchFamily="34" charset="0"/>
              </a:rPr>
              <a:t>What we are proud of</a:t>
            </a:r>
            <a:br>
              <a:rPr lang="en-GB" sz="2000">
                <a:latin typeface="Bahnschrift Light" panose="020B0502040204020203" pitchFamily="34" charset="0"/>
              </a:rPr>
            </a:br>
            <a:endParaRPr lang="en-GB" sz="2000">
              <a:latin typeface="Bahnschrift Light" panose="020B0502040204020203" pitchFamily="34" charset="0"/>
            </a:endParaRPr>
          </a:p>
          <a:p>
            <a:r>
              <a:rPr lang="en-GB" sz="2000">
                <a:latin typeface="Bahnschrift Light" panose="020B0502040204020203" pitchFamily="34" charset="0"/>
              </a:rPr>
              <a:t>We are exceptionally proud to be TEF Gold for student experience, and Silver overall. Our focus on excellence has supported our upward trajectory on key quality parameters, including entry standards, continuation, outcomes, and progression. Applications to study at York St John from undergraduate and international students have grown year-on-year. We are building our research capacity after our best-ever REF outcome in 2022. Our carbon reduction and biodiversity achievements are sector-leading. </a:t>
            </a:r>
          </a:p>
        </p:txBody>
      </p:sp>
      <p:sp>
        <p:nvSpPr>
          <p:cNvPr id="9" name="TextBox 8">
            <a:extLst>
              <a:ext uri="{FF2B5EF4-FFF2-40B4-BE49-F238E27FC236}">
                <a16:creationId xmlns:a16="http://schemas.microsoft.com/office/drawing/2014/main" id="{1D12EEEC-2855-470A-B6D2-6D206C765376}"/>
              </a:ext>
            </a:extLst>
          </p:cNvPr>
          <p:cNvSpPr txBox="1"/>
          <p:nvPr/>
        </p:nvSpPr>
        <p:spPr>
          <a:xfrm>
            <a:off x="-6626806" y="769897"/>
            <a:ext cx="5962650" cy="923330"/>
          </a:xfrm>
          <a:prstGeom prst="rect">
            <a:avLst/>
          </a:prstGeom>
          <a:solidFill>
            <a:srgbClr val="7FB49B"/>
          </a:solidFill>
        </p:spPr>
        <p:txBody>
          <a:bodyPr wrap="square" lIns="91440" tIns="45720" rIns="91440" bIns="45720" rtlCol="0" anchor="t">
            <a:spAutoFit/>
          </a:bodyPr>
          <a:lstStyle/>
          <a:p>
            <a:r>
              <a:rPr lang="en-GB" sz="5400">
                <a:latin typeface="Bahnschrift"/>
              </a:rPr>
              <a:t>Our vision </a:t>
            </a:r>
          </a:p>
        </p:txBody>
      </p:sp>
      <p:sp>
        <p:nvSpPr>
          <p:cNvPr id="10" name="TextBox 9">
            <a:extLst>
              <a:ext uri="{FF2B5EF4-FFF2-40B4-BE49-F238E27FC236}">
                <a16:creationId xmlns:a16="http://schemas.microsoft.com/office/drawing/2014/main" id="{609AE439-F96D-43AE-ACFD-D48DE6A4329E}"/>
              </a:ext>
            </a:extLst>
          </p:cNvPr>
          <p:cNvSpPr txBox="1"/>
          <p:nvPr/>
        </p:nvSpPr>
        <p:spPr>
          <a:xfrm>
            <a:off x="-6626806" y="3129085"/>
            <a:ext cx="5962650" cy="923330"/>
          </a:xfrm>
          <a:prstGeom prst="rect">
            <a:avLst/>
          </a:prstGeom>
          <a:solidFill>
            <a:srgbClr val="7FB49B"/>
          </a:solidFill>
        </p:spPr>
        <p:txBody>
          <a:bodyPr wrap="square" lIns="91440" tIns="45720" rIns="91440" bIns="45720" rtlCol="0" anchor="t">
            <a:spAutoFit/>
          </a:bodyPr>
          <a:lstStyle/>
          <a:p>
            <a:r>
              <a:rPr lang="en-GB" sz="5400">
                <a:latin typeface="Bahnschrift"/>
              </a:rPr>
              <a:t>Our values </a:t>
            </a:r>
          </a:p>
        </p:txBody>
      </p:sp>
    </p:spTree>
    <p:extLst>
      <p:ext uri="{BB962C8B-B14F-4D97-AF65-F5344CB8AC3E}">
        <p14:creationId xmlns:p14="http://schemas.microsoft.com/office/powerpoint/2010/main" val="77381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9000" b="-9000"/>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486831C-20C9-489C-BAF2-83AB8D31CF8E}"/>
              </a:ext>
            </a:extLst>
          </p:cNvPr>
          <p:cNvPicPr>
            <a:picLocks noChangeAspect="1"/>
          </p:cNvPicPr>
          <p:nvPr/>
        </p:nvPicPr>
        <p:blipFill>
          <a:blip r:embed="rId3"/>
          <a:stretch>
            <a:fillRect/>
          </a:stretch>
        </p:blipFill>
        <p:spPr>
          <a:xfrm rot="16200000">
            <a:off x="7890862" y="3758355"/>
            <a:ext cx="8173591" cy="428685"/>
          </a:xfrm>
          <a:prstGeom prst="rect">
            <a:avLst/>
          </a:prstGeom>
        </p:spPr>
      </p:pic>
      <p:pic>
        <p:nvPicPr>
          <p:cNvPr id="20" name="Picture 19">
            <a:extLst>
              <a:ext uri="{FF2B5EF4-FFF2-40B4-BE49-F238E27FC236}">
                <a16:creationId xmlns:a16="http://schemas.microsoft.com/office/drawing/2014/main" id="{04D2ABE0-EFAC-41F1-AC8F-17D6832EC366}"/>
              </a:ext>
            </a:extLst>
          </p:cNvPr>
          <p:cNvPicPr>
            <a:picLocks noChangeAspect="1"/>
          </p:cNvPicPr>
          <p:nvPr/>
        </p:nvPicPr>
        <p:blipFill>
          <a:blip r:embed="rId4"/>
          <a:stretch>
            <a:fillRect/>
          </a:stretch>
        </p:blipFill>
        <p:spPr>
          <a:xfrm>
            <a:off x="8628221" y="-284243"/>
            <a:ext cx="3349436" cy="1770437"/>
          </a:xfrm>
          <a:prstGeom prst="rect">
            <a:avLst/>
          </a:prstGeom>
        </p:spPr>
      </p:pic>
      <p:sp>
        <p:nvSpPr>
          <p:cNvPr id="17" name="TextBox 16">
            <a:extLst>
              <a:ext uri="{FF2B5EF4-FFF2-40B4-BE49-F238E27FC236}">
                <a16:creationId xmlns:a16="http://schemas.microsoft.com/office/drawing/2014/main" id="{E861E6EA-E1BD-471D-87CD-0A03C3540BC5}"/>
              </a:ext>
            </a:extLst>
          </p:cNvPr>
          <p:cNvSpPr txBox="1"/>
          <p:nvPr/>
        </p:nvSpPr>
        <p:spPr>
          <a:xfrm>
            <a:off x="133350" y="-1611353"/>
            <a:ext cx="5962650" cy="923330"/>
          </a:xfrm>
          <a:prstGeom prst="rect">
            <a:avLst/>
          </a:prstGeom>
          <a:solidFill>
            <a:schemeClr val="bg1"/>
          </a:solidFill>
        </p:spPr>
        <p:txBody>
          <a:bodyPr wrap="square" lIns="91440" tIns="45720" rIns="91440" bIns="45720" rtlCol="0" anchor="t">
            <a:spAutoFit/>
          </a:bodyPr>
          <a:lstStyle/>
          <a:p>
            <a:r>
              <a:rPr lang="en-GB" sz="5400">
                <a:solidFill>
                  <a:srgbClr val="056534"/>
                </a:solidFill>
                <a:latin typeface="Bahnschrift"/>
              </a:rPr>
              <a:t>Who we are </a:t>
            </a:r>
            <a:r>
              <a:rPr lang="en-GB" sz="5400">
                <a:solidFill>
                  <a:schemeClr val="bg1"/>
                </a:solidFill>
                <a:latin typeface="Bahnschrift"/>
              </a:rPr>
              <a:t> </a:t>
            </a:r>
          </a:p>
        </p:txBody>
      </p:sp>
      <p:sp>
        <p:nvSpPr>
          <p:cNvPr id="4" name="Rectangle: Rounded Corners 3">
            <a:extLst>
              <a:ext uri="{FF2B5EF4-FFF2-40B4-BE49-F238E27FC236}">
                <a16:creationId xmlns:a16="http://schemas.microsoft.com/office/drawing/2014/main" id="{B193FC60-6C59-48BD-8B76-F76522D770A8}"/>
              </a:ext>
            </a:extLst>
          </p:cNvPr>
          <p:cNvSpPr/>
          <p:nvPr/>
        </p:nvSpPr>
        <p:spPr>
          <a:xfrm>
            <a:off x="-11420782" y="6858000"/>
            <a:ext cx="11763315" cy="5001720"/>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6FD744C-EB14-404E-9883-3FC220074BFD}"/>
              </a:ext>
            </a:extLst>
          </p:cNvPr>
          <p:cNvSpPr txBox="1"/>
          <p:nvPr/>
        </p:nvSpPr>
        <p:spPr>
          <a:xfrm>
            <a:off x="-9315450" y="7429618"/>
            <a:ext cx="8915400" cy="2862322"/>
          </a:xfrm>
          <a:prstGeom prst="rect">
            <a:avLst/>
          </a:prstGeom>
          <a:noFill/>
        </p:spPr>
        <p:txBody>
          <a:bodyPr wrap="square" rtlCol="0">
            <a:spAutoFit/>
          </a:bodyPr>
          <a:lstStyle/>
          <a:p>
            <a:r>
              <a:rPr lang="en-GB" sz="2000" b="1">
                <a:latin typeface="Bahnschrift Light" panose="020B0502040204020203" pitchFamily="34" charset="0"/>
              </a:rPr>
              <a:t>What we are proud of</a:t>
            </a:r>
            <a:br>
              <a:rPr lang="en-GB" sz="2000">
                <a:latin typeface="Bahnschrift Light" panose="020B0502040204020203" pitchFamily="34" charset="0"/>
              </a:rPr>
            </a:br>
            <a:endParaRPr lang="en-GB" sz="2000">
              <a:latin typeface="Bahnschrift Light" panose="020B0502040204020203" pitchFamily="34" charset="0"/>
            </a:endParaRPr>
          </a:p>
          <a:p>
            <a:r>
              <a:rPr lang="en-GB" sz="2000">
                <a:latin typeface="Bahnschrift Light" panose="020B0502040204020203" pitchFamily="34" charset="0"/>
              </a:rPr>
              <a:t>We are exceptionally proud to be TEF Gold for student experience, and Silver overall. Our focus on excellence has supported our upward trajectory on key quality parameters, including entry standards, continuation, outcomes, and progression. Applications to study at York St John from undergraduate and international students have grown year-on-year. We are building our research capacity after our best-ever REF outcome in 2022. Our carbon reduction and biodiversity achievements are sector-leading. </a:t>
            </a:r>
          </a:p>
        </p:txBody>
      </p:sp>
      <p:sp>
        <p:nvSpPr>
          <p:cNvPr id="9" name="TextBox 8">
            <a:extLst>
              <a:ext uri="{FF2B5EF4-FFF2-40B4-BE49-F238E27FC236}">
                <a16:creationId xmlns:a16="http://schemas.microsoft.com/office/drawing/2014/main" id="{D377BDCF-A463-48C7-8D07-FA389A10085D}"/>
              </a:ext>
            </a:extLst>
          </p:cNvPr>
          <p:cNvSpPr txBox="1"/>
          <p:nvPr/>
        </p:nvSpPr>
        <p:spPr>
          <a:xfrm>
            <a:off x="1430" y="562864"/>
            <a:ext cx="5962650" cy="923330"/>
          </a:xfrm>
          <a:prstGeom prst="rect">
            <a:avLst/>
          </a:prstGeom>
          <a:solidFill>
            <a:srgbClr val="7FB49B"/>
          </a:solidFill>
        </p:spPr>
        <p:txBody>
          <a:bodyPr wrap="square" lIns="91440" tIns="45720" rIns="91440" bIns="45720" rtlCol="0" anchor="t">
            <a:spAutoFit/>
          </a:bodyPr>
          <a:lstStyle/>
          <a:p>
            <a:r>
              <a:rPr lang="en-GB" sz="5400">
                <a:latin typeface="Bahnschrift"/>
              </a:rPr>
              <a:t>Our vision </a:t>
            </a:r>
          </a:p>
        </p:txBody>
      </p:sp>
      <p:sp>
        <p:nvSpPr>
          <p:cNvPr id="10" name="Content Placeholder 2">
            <a:extLst>
              <a:ext uri="{FF2B5EF4-FFF2-40B4-BE49-F238E27FC236}">
                <a16:creationId xmlns:a16="http://schemas.microsoft.com/office/drawing/2014/main" id="{9D93EF34-56EE-4356-9968-79A67EE01191}"/>
              </a:ext>
            </a:extLst>
          </p:cNvPr>
          <p:cNvSpPr>
            <a:spLocks noGrp="1"/>
          </p:cNvSpPr>
          <p:nvPr>
            <p:ph idx="1"/>
          </p:nvPr>
        </p:nvSpPr>
        <p:spPr>
          <a:xfrm>
            <a:off x="133350" y="1816973"/>
            <a:ext cx="12439650" cy="1193364"/>
          </a:xfrm>
        </p:spPr>
        <p:txBody>
          <a:bodyPr vert="horz" lIns="91440" tIns="45720" rIns="91440" bIns="45720" rtlCol="0" anchor="t">
            <a:noAutofit/>
          </a:bodyPr>
          <a:lstStyle/>
          <a:p>
            <a:pPr marL="0" indent="0">
              <a:buNone/>
            </a:pPr>
            <a:r>
              <a:rPr lang="en-US" sz="2000" b="0" i="0">
                <a:effectLst/>
                <a:latin typeface="Bahnschrift Light" panose="020B0502040204020203" pitchFamily="34" charset="0"/>
              </a:rPr>
              <a:t>Through our excellent education and research, we will be </a:t>
            </a:r>
            <a:r>
              <a:rPr lang="en-US" sz="2000">
                <a:latin typeface="Bahnschrift Light" panose="020B0502040204020203" pitchFamily="34" charset="0"/>
              </a:rPr>
              <a:t> </a:t>
            </a:r>
            <a:r>
              <a:rPr lang="en-US" sz="2000" b="0" i="0">
                <a:effectLst/>
                <a:latin typeface="Bahnschrift Light" panose="020B0502040204020203" pitchFamily="34" charset="0"/>
              </a:rPr>
              <a:t>a catalyst for change, </a:t>
            </a:r>
            <a:br>
              <a:rPr lang="en-US" sz="2000" b="0" i="0">
                <a:effectLst/>
                <a:latin typeface="Bahnschrift Light" panose="020B0502040204020203" pitchFamily="34" charset="0"/>
              </a:rPr>
            </a:br>
            <a:r>
              <a:rPr lang="en-US" sz="2000" b="0" i="0">
                <a:effectLst/>
                <a:latin typeface="Bahnschrift Light" panose="020B0502040204020203" pitchFamily="34" charset="0"/>
              </a:rPr>
              <a:t>that creates a fair future.</a:t>
            </a:r>
            <a:endParaRPr lang="en-US" sz="2000">
              <a:effectLst/>
              <a:latin typeface="Bahnschrift Light" panose="020B0502040204020203" pitchFamily="34" charset="0"/>
            </a:endParaRPr>
          </a:p>
        </p:txBody>
      </p:sp>
      <p:sp>
        <p:nvSpPr>
          <p:cNvPr id="12" name="TextBox 11">
            <a:extLst>
              <a:ext uri="{FF2B5EF4-FFF2-40B4-BE49-F238E27FC236}">
                <a16:creationId xmlns:a16="http://schemas.microsoft.com/office/drawing/2014/main" id="{F31B6F35-5BC2-4008-906B-2AD607A6295E}"/>
              </a:ext>
            </a:extLst>
          </p:cNvPr>
          <p:cNvSpPr txBox="1"/>
          <p:nvPr/>
        </p:nvSpPr>
        <p:spPr>
          <a:xfrm>
            <a:off x="1430" y="2922052"/>
            <a:ext cx="5962650" cy="923330"/>
          </a:xfrm>
          <a:prstGeom prst="rect">
            <a:avLst/>
          </a:prstGeom>
          <a:solidFill>
            <a:srgbClr val="7FB49B"/>
          </a:solidFill>
        </p:spPr>
        <p:txBody>
          <a:bodyPr wrap="square" lIns="91440" tIns="45720" rIns="91440" bIns="45720" rtlCol="0" anchor="t">
            <a:spAutoFit/>
          </a:bodyPr>
          <a:lstStyle/>
          <a:p>
            <a:r>
              <a:rPr lang="en-GB" sz="5400">
                <a:latin typeface="Bahnschrift"/>
              </a:rPr>
              <a:t>Our values </a:t>
            </a:r>
          </a:p>
        </p:txBody>
      </p:sp>
      <p:sp>
        <p:nvSpPr>
          <p:cNvPr id="13" name="Content Placeholder 2">
            <a:extLst>
              <a:ext uri="{FF2B5EF4-FFF2-40B4-BE49-F238E27FC236}">
                <a16:creationId xmlns:a16="http://schemas.microsoft.com/office/drawing/2014/main" id="{62CA2814-5CEB-415F-ABD0-9346A6962090}"/>
              </a:ext>
            </a:extLst>
          </p:cNvPr>
          <p:cNvSpPr txBox="1">
            <a:spLocks/>
          </p:cNvSpPr>
          <p:nvPr/>
        </p:nvSpPr>
        <p:spPr>
          <a:xfrm>
            <a:off x="133350" y="4176161"/>
            <a:ext cx="10433919" cy="11933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latin typeface="Bahnschrift Light" panose="020B0502040204020203" pitchFamily="34" charset="0"/>
              </a:rPr>
              <a:t>At York St John we strive for what we believe in. Our strong values remain unchanged and underpin everything we do. We are:</a:t>
            </a:r>
          </a:p>
          <a:p>
            <a:r>
              <a:rPr lang="en-GB" sz="2000">
                <a:latin typeface="Bahnschrift Light" panose="020B0502040204020203" pitchFamily="34" charset="0"/>
              </a:rPr>
              <a:t>Intellectually open, rigorous and curious </a:t>
            </a:r>
          </a:p>
          <a:p>
            <a:r>
              <a:rPr lang="en-GB" sz="2000">
                <a:latin typeface="Bahnschrift Light" panose="020B0502040204020203" pitchFamily="34" charset="0"/>
              </a:rPr>
              <a:t>Dedicated to promoting fairness and challenging prejudice </a:t>
            </a:r>
          </a:p>
          <a:p>
            <a:r>
              <a:rPr lang="en-GB" sz="2000">
                <a:latin typeface="Bahnschrift Light" panose="020B0502040204020203" pitchFamily="34" charset="0"/>
              </a:rPr>
              <a:t>Always inspiring and supporting each other to succeed. </a:t>
            </a:r>
          </a:p>
          <a:p>
            <a:pPr marL="0" indent="0">
              <a:buFont typeface="Arial" panose="020B0604020202020204" pitchFamily="34" charset="0"/>
              <a:buNone/>
            </a:pPr>
            <a:endParaRPr lang="en-US">
              <a:solidFill>
                <a:srgbClr val="056534"/>
              </a:solidFill>
              <a:latin typeface="Bahnschrift Light" panose="020B0502040204020203" pitchFamily="34" charset="0"/>
            </a:endParaRPr>
          </a:p>
        </p:txBody>
      </p:sp>
      <p:sp>
        <p:nvSpPr>
          <p:cNvPr id="16" name="TextBox 15">
            <a:extLst>
              <a:ext uri="{FF2B5EF4-FFF2-40B4-BE49-F238E27FC236}">
                <a16:creationId xmlns:a16="http://schemas.microsoft.com/office/drawing/2014/main" id="{B52E0614-E1A4-4BED-BE87-78B3F8CE0901}"/>
              </a:ext>
            </a:extLst>
          </p:cNvPr>
          <p:cNvSpPr txBox="1"/>
          <p:nvPr/>
        </p:nvSpPr>
        <p:spPr>
          <a:xfrm>
            <a:off x="1430" y="-1280574"/>
            <a:ext cx="5962650" cy="923330"/>
          </a:xfrm>
          <a:prstGeom prst="rect">
            <a:avLst/>
          </a:prstGeom>
          <a:solidFill>
            <a:srgbClr val="7FB49B"/>
          </a:solidFill>
        </p:spPr>
        <p:txBody>
          <a:bodyPr wrap="square" lIns="91440" tIns="45720" rIns="91440" bIns="45720" rtlCol="0" anchor="t">
            <a:spAutoFit/>
          </a:bodyPr>
          <a:lstStyle/>
          <a:p>
            <a:r>
              <a:rPr lang="en-GB" sz="5400">
                <a:latin typeface="Bahnschrift"/>
              </a:rPr>
              <a:t>Our strategic aims </a:t>
            </a:r>
          </a:p>
        </p:txBody>
      </p:sp>
    </p:spTree>
    <p:extLst>
      <p:ext uri="{BB962C8B-B14F-4D97-AF65-F5344CB8AC3E}">
        <p14:creationId xmlns:p14="http://schemas.microsoft.com/office/powerpoint/2010/main" val="2532574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9000" b="-9000"/>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486831C-20C9-489C-BAF2-83AB8D31CF8E}"/>
              </a:ext>
            </a:extLst>
          </p:cNvPr>
          <p:cNvPicPr>
            <a:picLocks noChangeAspect="1"/>
          </p:cNvPicPr>
          <p:nvPr/>
        </p:nvPicPr>
        <p:blipFill>
          <a:blip r:embed="rId3"/>
          <a:stretch>
            <a:fillRect/>
          </a:stretch>
        </p:blipFill>
        <p:spPr>
          <a:xfrm rot="16200000">
            <a:off x="7890862" y="3758355"/>
            <a:ext cx="8173591" cy="428685"/>
          </a:xfrm>
          <a:prstGeom prst="rect">
            <a:avLst/>
          </a:prstGeom>
        </p:spPr>
      </p:pic>
      <p:pic>
        <p:nvPicPr>
          <p:cNvPr id="20" name="Picture 19">
            <a:extLst>
              <a:ext uri="{FF2B5EF4-FFF2-40B4-BE49-F238E27FC236}">
                <a16:creationId xmlns:a16="http://schemas.microsoft.com/office/drawing/2014/main" id="{04D2ABE0-EFAC-41F1-AC8F-17D6832EC366}"/>
              </a:ext>
            </a:extLst>
          </p:cNvPr>
          <p:cNvPicPr>
            <a:picLocks noChangeAspect="1"/>
          </p:cNvPicPr>
          <p:nvPr/>
        </p:nvPicPr>
        <p:blipFill>
          <a:blip r:embed="rId4"/>
          <a:stretch>
            <a:fillRect/>
          </a:stretch>
        </p:blipFill>
        <p:spPr>
          <a:xfrm>
            <a:off x="8628221" y="-284243"/>
            <a:ext cx="3349436" cy="1770437"/>
          </a:xfrm>
          <a:prstGeom prst="rect">
            <a:avLst/>
          </a:prstGeom>
        </p:spPr>
      </p:pic>
      <p:sp>
        <p:nvSpPr>
          <p:cNvPr id="9" name="TextBox 8">
            <a:extLst>
              <a:ext uri="{FF2B5EF4-FFF2-40B4-BE49-F238E27FC236}">
                <a16:creationId xmlns:a16="http://schemas.microsoft.com/office/drawing/2014/main" id="{D377BDCF-A463-48C7-8D07-FA389A10085D}"/>
              </a:ext>
            </a:extLst>
          </p:cNvPr>
          <p:cNvSpPr txBox="1"/>
          <p:nvPr/>
        </p:nvSpPr>
        <p:spPr>
          <a:xfrm>
            <a:off x="-6427323" y="562864"/>
            <a:ext cx="5962650" cy="923330"/>
          </a:xfrm>
          <a:prstGeom prst="rect">
            <a:avLst/>
          </a:prstGeom>
          <a:solidFill>
            <a:srgbClr val="7FB49B"/>
          </a:solidFill>
        </p:spPr>
        <p:txBody>
          <a:bodyPr wrap="square" lIns="91440" tIns="45720" rIns="91440" bIns="45720" rtlCol="0" anchor="t">
            <a:spAutoFit/>
          </a:bodyPr>
          <a:lstStyle/>
          <a:p>
            <a:r>
              <a:rPr lang="en-GB" sz="5400">
                <a:latin typeface="Bahnschrift"/>
              </a:rPr>
              <a:t>Our vision </a:t>
            </a:r>
          </a:p>
        </p:txBody>
      </p:sp>
      <p:sp>
        <p:nvSpPr>
          <p:cNvPr id="12" name="TextBox 11">
            <a:extLst>
              <a:ext uri="{FF2B5EF4-FFF2-40B4-BE49-F238E27FC236}">
                <a16:creationId xmlns:a16="http://schemas.microsoft.com/office/drawing/2014/main" id="{F31B6F35-5BC2-4008-906B-2AD607A6295E}"/>
              </a:ext>
            </a:extLst>
          </p:cNvPr>
          <p:cNvSpPr txBox="1"/>
          <p:nvPr/>
        </p:nvSpPr>
        <p:spPr>
          <a:xfrm>
            <a:off x="-6427323" y="2922052"/>
            <a:ext cx="5962650" cy="923330"/>
          </a:xfrm>
          <a:prstGeom prst="rect">
            <a:avLst/>
          </a:prstGeom>
          <a:solidFill>
            <a:srgbClr val="7FB49B"/>
          </a:solidFill>
        </p:spPr>
        <p:txBody>
          <a:bodyPr wrap="square" lIns="91440" tIns="45720" rIns="91440" bIns="45720" rtlCol="0" anchor="t">
            <a:spAutoFit/>
          </a:bodyPr>
          <a:lstStyle/>
          <a:p>
            <a:r>
              <a:rPr lang="en-GB" sz="5400">
                <a:latin typeface="Bahnschrift"/>
              </a:rPr>
              <a:t>Our values </a:t>
            </a:r>
          </a:p>
        </p:txBody>
      </p:sp>
      <p:sp>
        <p:nvSpPr>
          <p:cNvPr id="14" name="TextBox 13">
            <a:extLst>
              <a:ext uri="{FF2B5EF4-FFF2-40B4-BE49-F238E27FC236}">
                <a16:creationId xmlns:a16="http://schemas.microsoft.com/office/drawing/2014/main" id="{958C205F-3ED5-410A-B0DC-F6564D101EF9}"/>
              </a:ext>
            </a:extLst>
          </p:cNvPr>
          <p:cNvSpPr txBox="1"/>
          <p:nvPr/>
        </p:nvSpPr>
        <p:spPr>
          <a:xfrm>
            <a:off x="0" y="334264"/>
            <a:ext cx="5962650" cy="923330"/>
          </a:xfrm>
          <a:prstGeom prst="rect">
            <a:avLst/>
          </a:prstGeom>
          <a:solidFill>
            <a:srgbClr val="7FB49B"/>
          </a:solidFill>
        </p:spPr>
        <p:txBody>
          <a:bodyPr wrap="square" lIns="91440" tIns="45720" rIns="91440" bIns="45720" rtlCol="0" anchor="t">
            <a:spAutoFit/>
          </a:bodyPr>
          <a:lstStyle/>
          <a:p>
            <a:r>
              <a:rPr lang="en-GB" sz="5400">
                <a:latin typeface="Bahnschrift"/>
              </a:rPr>
              <a:t>Our strategic aims </a:t>
            </a:r>
          </a:p>
        </p:txBody>
      </p:sp>
      <p:sp>
        <p:nvSpPr>
          <p:cNvPr id="15" name="Content Placeholder 2">
            <a:extLst>
              <a:ext uri="{FF2B5EF4-FFF2-40B4-BE49-F238E27FC236}">
                <a16:creationId xmlns:a16="http://schemas.microsoft.com/office/drawing/2014/main" id="{91F894FF-9667-47D2-A15F-3FCF1A043491}"/>
              </a:ext>
            </a:extLst>
          </p:cNvPr>
          <p:cNvSpPr txBox="1">
            <a:spLocks/>
          </p:cNvSpPr>
          <p:nvPr/>
        </p:nvSpPr>
        <p:spPr>
          <a:xfrm>
            <a:off x="214343" y="1486194"/>
            <a:ext cx="11411751" cy="6241360"/>
          </a:xfrm>
          <a:prstGeom prst="rect">
            <a:avLst/>
          </a:prstGeom>
          <a:solidFill>
            <a:schemeClr val="bg1">
              <a:alpha val="60000"/>
            </a:schemeClr>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0" i="0">
                <a:solidFill>
                  <a:srgbClr val="000000"/>
                </a:solidFill>
                <a:effectLst/>
                <a:latin typeface="Bahnschrift Light" panose="020B0502040204020203" pitchFamily="34" charset="0"/>
              </a:rPr>
              <a:t>York St John will:</a:t>
            </a:r>
            <a:endParaRPr lang="en-US" sz="2000">
              <a:solidFill>
                <a:srgbClr val="000000"/>
              </a:solidFill>
              <a:effectLst/>
              <a:latin typeface="Bahnschrift Light" panose="020B0502040204020203" pitchFamily="34" charset="0"/>
            </a:endParaRPr>
          </a:p>
          <a:p>
            <a:pPr>
              <a:buFont typeface="Arial" panose="020B0604020202020204" pitchFamily="34" charset="0"/>
              <a:buChar char="•"/>
            </a:pPr>
            <a:r>
              <a:rPr lang="en-US" sz="2000" b="0" i="0">
                <a:solidFill>
                  <a:srgbClr val="000000"/>
                </a:solidFill>
                <a:effectLst/>
                <a:latin typeface="Bahnschrift Light" panose="020B0502040204020203" pitchFamily="34" charset="0"/>
              </a:rPr>
              <a:t>Celebrate our locations in York and London whilst being global in outlook.</a:t>
            </a:r>
            <a:endParaRPr lang="en-US" sz="2000">
              <a:latin typeface="Bahnschrift Light" panose="020B0502040204020203" pitchFamily="34" charset="0"/>
            </a:endParaRPr>
          </a:p>
          <a:p>
            <a:pPr>
              <a:buFont typeface="Arial" panose="020B0604020202020204" pitchFamily="34" charset="0"/>
              <a:buChar char="•"/>
            </a:pPr>
            <a:r>
              <a:rPr lang="en-US" sz="2000" b="0" i="0">
                <a:solidFill>
                  <a:srgbClr val="000000"/>
                </a:solidFill>
                <a:effectLst/>
                <a:latin typeface="Bahnschrift Light" panose="020B0502040204020203" pitchFamily="34" charset="0"/>
              </a:rPr>
              <a:t>Enrich our research and the experience of students, staff and communities through transformational partnerships.</a:t>
            </a:r>
            <a:endParaRPr lang="en-US" sz="2000">
              <a:latin typeface="Bahnschrift Light" panose="020B0502040204020203" pitchFamily="34" charset="0"/>
            </a:endParaRPr>
          </a:p>
          <a:p>
            <a:pPr>
              <a:buFont typeface="Arial" panose="020B0604020202020204" pitchFamily="34" charset="0"/>
              <a:buChar char="•"/>
            </a:pPr>
            <a:r>
              <a:rPr lang="en-US" sz="2000" b="0" i="0">
                <a:solidFill>
                  <a:srgbClr val="000000"/>
                </a:solidFill>
                <a:effectLst/>
                <a:latin typeface="Bahnschrift Light" panose="020B0502040204020203" pitchFamily="34" charset="0"/>
              </a:rPr>
              <a:t>Be a truly inclusive and equitable organisation.</a:t>
            </a:r>
            <a:endParaRPr lang="en-US" sz="2000">
              <a:latin typeface="Bahnschrift Light" panose="020B0502040204020203" pitchFamily="34" charset="0"/>
            </a:endParaRPr>
          </a:p>
          <a:p>
            <a:pPr>
              <a:buFont typeface="Arial" panose="020B0604020202020204" pitchFamily="34" charset="0"/>
              <a:buChar char="•"/>
            </a:pPr>
            <a:r>
              <a:rPr lang="en-US" sz="2000" b="0" i="0">
                <a:solidFill>
                  <a:srgbClr val="000000"/>
                </a:solidFill>
                <a:effectLst/>
                <a:latin typeface="Bahnschrift Light" panose="020B0502040204020203" pitchFamily="34" charset="0"/>
              </a:rPr>
              <a:t>Collaborate with confident, authentic, resilient, enterprising and professional students and staff.</a:t>
            </a:r>
            <a:endParaRPr lang="en-US" sz="2000">
              <a:latin typeface="Bahnschrift Light" panose="020B0502040204020203" pitchFamily="34" charset="0"/>
            </a:endParaRPr>
          </a:p>
          <a:p>
            <a:pPr>
              <a:buFont typeface="Arial" panose="020B0604020202020204" pitchFamily="34" charset="0"/>
              <a:buChar char="•"/>
            </a:pPr>
            <a:r>
              <a:rPr lang="en-US" sz="2000" b="0" i="0">
                <a:solidFill>
                  <a:srgbClr val="000000"/>
                </a:solidFill>
                <a:effectLst/>
                <a:latin typeface="Bahnschrift Light" panose="020B0502040204020203" pitchFamily="34" charset="0"/>
              </a:rPr>
              <a:t>Offer a future-focused, high-quality academic portfolio with distinctive learning and teaching.</a:t>
            </a:r>
            <a:endParaRPr lang="en-US" sz="2000">
              <a:latin typeface="Bahnschrift Light" panose="020B0502040204020203" pitchFamily="34" charset="0"/>
            </a:endParaRPr>
          </a:p>
          <a:p>
            <a:pPr>
              <a:buFont typeface="Arial" panose="020B0604020202020204" pitchFamily="34" charset="0"/>
              <a:buChar char="•"/>
            </a:pPr>
            <a:r>
              <a:rPr lang="en-US" sz="2000" b="0" i="0">
                <a:solidFill>
                  <a:srgbClr val="000000"/>
                </a:solidFill>
                <a:effectLst/>
                <a:latin typeface="Bahnschrift Light" panose="020B0502040204020203" pitchFamily="34" charset="0"/>
              </a:rPr>
              <a:t>Provide all students with a </a:t>
            </a:r>
            <a:r>
              <a:rPr lang="en-US" sz="2000" b="0" i="0" err="1">
                <a:solidFill>
                  <a:srgbClr val="000000"/>
                </a:solidFill>
                <a:effectLst/>
                <a:latin typeface="Bahnschrift Light" panose="020B0502040204020203" pitchFamily="34" charset="0"/>
              </a:rPr>
              <a:t>personalised</a:t>
            </a:r>
            <a:r>
              <a:rPr lang="en-US" sz="2000" b="0" i="0">
                <a:solidFill>
                  <a:srgbClr val="000000"/>
                </a:solidFill>
                <a:effectLst/>
                <a:latin typeface="Bahnschrift Light" panose="020B0502040204020203" pitchFamily="34" charset="0"/>
              </a:rPr>
              <a:t> learning journey underpinned with technology.</a:t>
            </a:r>
            <a:endParaRPr lang="en-US" sz="2000">
              <a:latin typeface="Bahnschrift Light" panose="020B0502040204020203" pitchFamily="34" charset="0"/>
            </a:endParaRPr>
          </a:p>
          <a:p>
            <a:pPr>
              <a:buFont typeface="Arial" panose="020B0604020202020204" pitchFamily="34" charset="0"/>
              <a:buChar char="•"/>
            </a:pPr>
            <a:r>
              <a:rPr lang="en-US" sz="2000" b="0" i="0">
                <a:solidFill>
                  <a:srgbClr val="000000"/>
                </a:solidFill>
                <a:effectLst/>
                <a:latin typeface="Bahnschrift Light" panose="020B0502040204020203" pitchFamily="34" charset="0"/>
              </a:rPr>
              <a:t>Produce conscientious graduates who fulfil future skills requirements both domestically and internationally.</a:t>
            </a:r>
            <a:endParaRPr lang="en-US" sz="2000">
              <a:latin typeface="Bahnschrift Light" panose="020B0502040204020203" pitchFamily="34" charset="0"/>
            </a:endParaRPr>
          </a:p>
          <a:p>
            <a:pPr>
              <a:buFont typeface="Arial" panose="020B0604020202020204" pitchFamily="34" charset="0"/>
              <a:buChar char="•"/>
            </a:pPr>
            <a:r>
              <a:rPr lang="en-US" sz="2000" b="0" i="0">
                <a:solidFill>
                  <a:srgbClr val="000000"/>
                </a:solidFill>
                <a:effectLst/>
                <a:latin typeface="Bahnschrift Light" panose="020B0502040204020203" pitchFamily="34" charset="0"/>
              </a:rPr>
              <a:t>Be a sector leader in environmental sustainability with a whole-university approach.</a:t>
            </a:r>
            <a:endParaRPr lang="en-US" sz="2000">
              <a:latin typeface="Bahnschrift Light" panose="020B0502040204020203" pitchFamily="34" charset="0"/>
            </a:endParaRPr>
          </a:p>
          <a:p>
            <a:pPr>
              <a:buFont typeface="Arial" panose="020B0604020202020204" pitchFamily="34" charset="0"/>
              <a:buChar char="•"/>
            </a:pPr>
            <a:r>
              <a:rPr lang="en-US" sz="2000" b="0" i="0">
                <a:solidFill>
                  <a:srgbClr val="000000"/>
                </a:solidFill>
                <a:effectLst/>
                <a:latin typeface="Bahnschrift Light" panose="020B0502040204020203" pitchFamily="34" charset="0"/>
              </a:rPr>
              <a:t>Innovate through impactful research and knowledge exchange.</a:t>
            </a:r>
            <a:endParaRPr lang="en-US" sz="2000">
              <a:latin typeface="Bahnschrift Light" panose="020B0502040204020203" pitchFamily="34" charset="0"/>
            </a:endParaRPr>
          </a:p>
          <a:p>
            <a:pPr>
              <a:buFont typeface="Arial" panose="020B0604020202020204" pitchFamily="34" charset="0"/>
              <a:buChar char="•"/>
            </a:pPr>
            <a:r>
              <a:rPr lang="en-US" sz="2000" b="0" i="0">
                <a:solidFill>
                  <a:srgbClr val="000000"/>
                </a:solidFill>
                <a:effectLst/>
                <a:latin typeface="Bahnschrift Light" panose="020B0502040204020203" pitchFamily="34" charset="0"/>
              </a:rPr>
              <a:t>Demonstrate local, national and international social impact.</a:t>
            </a:r>
            <a:endParaRPr lang="en-US" sz="2000">
              <a:latin typeface="Bahnschrift Light" panose="020B0502040204020203" pitchFamily="34" charset="0"/>
            </a:endParaRPr>
          </a:p>
        </p:txBody>
      </p:sp>
      <p:pic>
        <p:nvPicPr>
          <p:cNvPr id="16" name="Picture 15">
            <a:extLst>
              <a:ext uri="{FF2B5EF4-FFF2-40B4-BE49-F238E27FC236}">
                <a16:creationId xmlns:a16="http://schemas.microsoft.com/office/drawing/2014/main" id="{EA81B151-A0DE-4293-BDE2-EBEB79E20608}"/>
              </a:ext>
            </a:extLst>
          </p:cNvPr>
          <p:cNvPicPr>
            <a:picLocks noChangeAspect="1"/>
          </p:cNvPicPr>
          <p:nvPr/>
        </p:nvPicPr>
        <p:blipFill>
          <a:blip r:embed="rId5"/>
          <a:stretch>
            <a:fillRect/>
          </a:stretch>
        </p:blipFill>
        <p:spPr>
          <a:xfrm>
            <a:off x="565906" y="7410450"/>
            <a:ext cx="6318209" cy="6858000"/>
          </a:xfrm>
          <a:prstGeom prst="rect">
            <a:avLst/>
          </a:prstGeom>
        </p:spPr>
      </p:pic>
      <p:sp>
        <p:nvSpPr>
          <p:cNvPr id="18" name="TextBox 17">
            <a:extLst>
              <a:ext uri="{FF2B5EF4-FFF2-40B4-BE49-F238E27FC236}">
                <a16:creationId xmlns:a16="http://schemas.microsoft.com/office/drawing/2014/main" id="{0F82012E-8CB7-472E-ACD7-415F7807FAC2}"/>
              </a:ext>
            </a:extLst>
          </p:cNvPr>
          <p:cNvSpPr txBox="1"/>
          <p:nvPr/>
        </p:nvSpPr>
        <p:spPr>
          <a:xfrm>
            <a:off x="7562963" y="9131290"/>
            <a:ext cx="3349436" cy="3416320"/>
          </a:xfrm>
          <a:prstGeom prst="rect">
            <a:avLst/>
          </a:prstGeom>
          <a:solidFill>
            <a:schemeClr val="bg1"/>
          </a:solidFill>
        </p:spPr>
        <p:txBody>
          <a:bodyPr wrap="square" lIns="91440" tIns="45720" rIns="91440" bIns="45720" rtlCol="0" anchor="t">
            <a:spAutoFit/>
          </a:bodyPr>
          <a:lstStyle/>
          <a:p>
            <a:r>
              <a:rPr lang="en-GB" sz="5400">
                <a:solidFill>
                  <a:srgbClr val="056534"/>
                </a:solidFill>
                <a:latin typeface="Bahnschrift"/>
              </a:rPr>
              <a:t>Our indicators of success</a:t>
            </a:r>
            <a:endParaRPr lang="en-GB" sz="5400">
              <a:solidFill>
                <a:schemeClr val="bg1"/>
              </a:solidFill>
              <a:latin typeface="Bahnschrift"/>
            </a:endParaRPr>
          </a:p>
        </p:txBody>
      </p:sp>
    </p:spTree>
    <p:extLst>
      <p:ext uri="{BB962C8B-B14F-4D97-AF65-F5344CB8AC3E}">
        <p14:creationId xmlns:p14="http://schemas.microsoft.com/office/powerpoint/2010/main" val="301811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486831C-20C9-489C-BAF2-83AB8D31CF8E}"/>
              </a:ext>
            </a:extLst>
          </p:cNvPr>
          <p:cNvPicPr>
            <a:picLocks noChangeAspect="1"/>
          </p:cNvPicPr>
          <p:nvPr/>
        </p:nvPicPr>
        <p:blipFill>
          <a:blip r:embed="rId2"/>
          <a:stretch>
            <a:fillRect/>
          </a:stretch>
        </p:blipFill>
        <p:spPr>
          <a:xfrm rot="16200000">
            <a:off x="7890862" y="3758355"/>
            <a:ext cx="8173591" cy="428685"/>
          </a:xfrm>
          <a:prstGeom prst="rect">
            <a:avLst/>
          </a:prstGeom>
        </p:spPr>
      </p:pic>
      <p:pic>
        <p:nvPicPr>
          <p:cNvPr id="20" name="Picture 19">
            <a:extLst>
              <a:ext uri="{FF2B5EF4-FFF2-40B4-BE49-F238E27FC236}">
                <a16:creationId xmlns:a16="http://schemas.microsoft.com/office/drawing/2014/main" id="{04D2ABE0-EFAC-41F1-AC8F-17D6832EC366}"/>
              </a:ext>
            </a:extLst>
          </p:cNvPr>
          <p:cNvPicPr>
            <a:picLocks noChangeAspect="1"/>
          </p:cNvPicPr>
          <p:nvPr/>
        </p:nvPicPr>
        <p:blipFill>
          <a:blip r:embed="rId3"/>
          <a:stretch>
            <a:fillRect/>
          </a:stretch>
        </p:blipFill>
        <p:spPr>
          <a:xfrm>
            <a:off x="8628221" y="-284243"/>
            <a:ext cx="3349436" cy="1770437"/>
          </a:xfrm>
          <a:prstGeom prst="rect">
            <a:avLst/>
          </a:prstGeom>
        </p:spPr>
      </p:pic>
      <p:sp>
        <p:nvSpPr>
          <p:cNvPr id="9" name="TextBox 8">
            <a:extLst>
              <a:ext uri="{FF2B5EF4-FFF2-40B4-BE49-F238E27FC236}">
                <a16:creationId xmlns:a16="http://schemas.microsoft.com/office/drawing/2014/main" id="{D377BDCF-A463-48C7-8D07-FA389A10085D}"/>
              </a:ext>
            </a:extLst>
          </p:cNvPr>
          <p:cNvSpPr txBox="1"/>
          <p:nvPr/>
        </p:nvSpPr>
        <p:spPr>
          <a:xfrm>
            <a:off x="-6427323" y="562864"/>
            <a:ext cx="5962650" cy="923330"/>
          </a:xfrm>
          <a:prstGeom prst="rect">
            <a:avLst/>
          </a:prstGeom>
          <a:solidFill>
            <a:srgbClr val="7FB49B"/>
          </a:solidFill>
        </p:spPr>
        <p:txBody>
          <a:bodyPr wrap="square" lIns="91440" tIns="45720" rIns="91440" bIns="45720" rtlCol="0" anchor="t">
            <a:spAutoFit/>
          </a:bodyPr>
          <a:lstStyle/>
          <a:p>
            <a:r>
              <a:rPr lang="en-GB" sz="5400">
                <a:latin typeface="Bahnschrift"/>
              </a:rPr>
              <a:t>Our vision </a:t>
            </a:r>
          </a:p>
        </p:txBody>
      </p:sp>
      <p:sp>
        <p:nvSpPr>
          <p:cNvPr id="12" name="TextBox 11">
            <a:extLst>
              <a:ext uri="{FF2B5EF4-FFF2-40B4-BE49-F238E27FC236}">
                <a16:creationId xmlns:a16="http://schemas.microsoft.com/office/drawing/2014/main" id="{F31B6F35-5BC2-4008-906B-2AD607A6295E}"/>
              </a:ext>
            </a:extLst>
          </p:cNvPr>
          <p:cNvSpPr txBox="1"/>
          <p:nvPr/>
        </p:nvSpPr>
        <p:spPr>
          <a:xfrm>
            <a:off x="-6427323" y="2922052"/>
            <a:ext cx="5962650" cy="923330"/>
          </a:xfrm>
          <a:prstGeom prst="rect">
            <a:avLst/>
          </a:prstGeom>
          <a:solidFill>
            <a:srgbClr val="7FB49B"/>
          </a:solidFill>
        </p:spPr>
        <p:txBody>
          <a:bodyPr wrap="square" lIns="91440" tIns="45720" rIns="91440" bIns="45720" rtlCol="0" anchor="t">
            <a:spAutoFit/>
          </a:bodyPr>
          <a:lstStyle/>
          <a:p>
            <a:r>
              <a:rPr lang="en-GB" sz="5400">
                <a:latin typeface="Bahnschrift"/>
              </a:rPr>
              <a:t>Our values </a:t>
            </a:r>
          </a:p>
        </p:txBody>
      </p:sp>
      <p:sp>
        <p:nvSpPr>
          <p:cNvPr id="14" name="TextBox 13">
            <a:extLst>
              <a:ext uri="{FF2B5EF4-FFF2-40B4-BE49-F238E27FC236}">
                <a16:creationId xmlns:a16="http://schemas.microsoft.com/office/drawing/2014/main" id="{958C205F-3ED5-410A-B0DC-F6564D101EF9}"/>
              </a:ext>
            </a:extLst>
          </p:cNvPr>
          <p:cNvSpPr txBox="1"/>
          <p:nvPr/>
        </p:nvSpPr>
        <p:spPr>
          <a:xfrm>
            <a:off x="133350" y="-1856486"/>
            <a:ext cx="5962650" cy="923330"/>
          </a:xfrm>
          <a:prstGeom prst="rect">
            <a:avLst/>
          </a:prstGeom>
          <a:solidFill>
            <a:srgbClr val="7FB49B"/>
          </a:solidFill>
        </p:spPr>
        <p:txBody>
          <a:bodyPr wrap="square" lIns="91440" tIns="45720" rIns="91440" bIns="45720" rtlCol="0" anchor="t">
            <a:spAutoFit/>
          </a:bodyPr>
          <a:lstStyle/>
          <a:p>
            <a:r>
              <a:rPr lang="en-GB" sz="5400">
                <a:latin typeface="Bahnschrift"/>
              </a:rPr>
              <a:t>Our strategic aims </a:t>
            </a:r>
          </a:p>
        </p:txBody>
      </p:sp>
      <p:pic>
        <p:nvPicPr>
          <p:cNvPr id="8" name="Picture 7">
            <a:extLst>
              <a:ext uri="{FF2B5EF4-FFF2-40B4-BE49-F238E27FC236}">
                <a16:creationId xmlns:a16="http://schemas.microsoft.com/office/drawing/2014/main" id="{1E0353DE-0A59-40DF-B6A8-3E7E39B7AECD}"/>
              </a:ext>
            </a:extLst>
          </p:cNvPr>
          <p:cNvPicPr>
            <a:picLocks noChangeAspect="1"/>
          </p:cNvPicPr>
          <p:nvPr/>
        </p:nvPicPr>
        <p:blipFill>
          <a:blip r:embed="rId4"/>
          <a:stretch>
            <a:fillRect/>
          </a:stretch>
        </p:blipFill>
        <p:spPr>
          <a:xfrm>
            <a:off x="404675" y="0"/>
            <a:ext cx="6318209" cy="6858000"/>
          </a:xfrm>
          <a:prstGeom prst="rect">
            <a:avLst/>
          </a:prstGeom>
        </p:spPr>
      </p:pic>
      <p:sp>
        <p:nvSpPr>
          <p:cNvPr id="10" name="TextBox 9">
            <a:extLst>
              <a:ext uri="{FF2B5EF4-FFF2-40B4-BE49-F238E27FC236}">
                <a16:creationId xmlns:a16="http://schemas.microsoft.com/office/drawing/2014/main" id="{C662689D-D9BF-4028-859C-1CD5B8E178DF}"/>
              </a:ext>
            </a:extLst>
          </p:cNvPr>
          <p:cNvSpPr txBox="1"/>
          <p:nvPr/>
        </p:nvSpPr>
        <p:spPr>
          <a:xfrm>
            <a:off x="7401732" y="1720840"/>
            <a:ext cx="3349436" cy="3416320"/>
          </a:xfrm>
          <a:prstGeom prst="rect">
            <a:avLst/>
          </a:prstGeom>
          <a:solidFill>
            <a:schemeClr val="bg1"/>
          </a:solidFill>
        </p:spPr>
        <p:txBody>
          <a:bodyPr wrap="square" lIns="91440" tIns="45720" rIns="91440" bIns="45720" rtlCol="0" anchor="t">
            <a:spAutoFit/>
          </a:bodyPr>
          <a:lstStyle/>
          <a:p>
            <a:r>
              <a:rPr lang="en-GB" sz="5400">
                <a:solidFill>
                  <a:srgbClr val="056534"/>
                </a:solidFill>
                <a:latin typeface="Bahnschrift"/>
              </a:rPr>
              <a:t>Our indicators of success</a:t>
            </a:r>
            <a:endParaRPr lang="en-GB" sz="5400">
              <a:solidFill>
                <a:schemeClr val="bg1"/>
              </a:solidFill>
              <a:latin typeface="Bahnschrift"/>
            </a:endParaRPr>
          </a:p>
        </p:txBody>
      </p:sp>
    </p:spTree>
    <p:extLst>
      <p:ext uri="{BB962C8B-B14F-4D97-AF65-F5344CB8AC3E}">
        <p14:creationId xmlns:p14="http://schemas.microsoft.com/office/powerpoint/2010/main" val="292289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486831C-20C9-489C-BAF2-83AB8D31CF8E}"/>
              </a:ext>
            </a:extLst>
          </p:cNvPr>
          <p:cNvPicPr>
            <a:picLocks noChangeAspect="1"/>
          </p:cNvPicPr>
          <p:nvPr/>
        </p:nvPicPr>
        <p:blipFill>
          <a:blip r:embed="rId2"/>
          <a:stretch>
            <a:fillRect/>
          </a:stretch>
        </p:blipFill>
        <p:spPr>
          <a:xfrm rot="16200000">
            <a:off x="7890862" y="3758355"/>
            <a:ext cx="8173591" cy="428685"/>
          </a:xfrm>
          <a:prstGeom prst="rect">
            <a:avLst/>
          </a:prstGeom>
        </p:spPr>
      </p:pic>
      <p:pic>
        <p:nvPicPr>
          <p:cNvPr id="20" name="Picture 19">
            <a:extLst>
              <a:ext uri="{FF2B5EF4-FFF2-40B4-BE49-F238E27FC236}">
                <a16:creationId xmlns:a16="http://schemas.microsoft.com/office/drawing/2014/main" id="{04D2ABE0-EFAC-41F1-AC8F-17D6832EC366}"/>
              </a:ext>
            </a:extLst>
          </p:cNvPr>
          <p:cNvPicPr>
            <a:picLocks noChangeAspect="1"/>
          </p:cNvPicPr>
          <p:nvPr/>
        </p:nvPicPr>
        <p:blipFill>
          <a:blip r:embed="rId3"/>
          <a:stretch>
            <a:fillRect/>
          </a:stretch>
        </p:blipFill>
        <p:spPr>
          <a:xfrm>
            <a:off x="8628221" y="-284243"/>
            <a:ext cx="3349436" cy="1770437"/>
          </a:xfrm>
          <a:prstGeom prst="rect">
            <a:avLst/>
          </a:prstGeom>
        </p:spPr>
      </p:pic>
      <p:pic>
        <p:nvPicPr>
          <p:cNvPr id="8" name="Picture 7">
            <a:extLst>
              <a:ext uri="{FF2B5EF4-FFF2-40B4-BE49-F238E27FC236}">
                <a16:creationId xmlns:a16="http://schemas.microsoft.com/office/drawing/2014/main" id="{1E0353DE-0A59-40DF-B6A8-3E7E39B7AECD}"/>
              </a:ext>
            </a:extLst>
          </p:cNvPr>
          <p:cNvPicPr>
            <a:picLocks noChangeAspect="1"/>
          </p:cNvPicPr>
          <p:nvPr/>
        </p:nvPicPr>
        <p:blipFill>
          <a:blip r:embed="rId4"/>
          <a:stretch>
            <a:fillRect/>
          </a:stretch>
        </p:blipFill>
        <p:spPr>
          <a:xfrm>
            <a:off x="404675" y="-7142243"/>
            <a:ext cx="6318209" cy="6858000"/>
          </a:xfrm>
          <a:prstGeom prst="rect">
            <a:avLst/>
          </a:prstGeom>
        </p:spPr>
      </p:pic>
      <p:sp>
        <p:nvSpPr>
          <p:cNvPr id="10" name="TextBox 9">
            <a:extLst>
              <a:ext uri="{FF2B5EF4-FFF2-40B4-BE49-F238E27FC236}">
                <a16:creationId xmlns:a16="http://schemas.microsoft.com/office/drawing/2014/main" id="{C662689D-D9BF-4028-859C-1CD5B8E178DF}"/>
              </a:ext>
            </a:extLst>
          </p:cNvPr>
          <p:cNvSpPr txBox="1"/>
          <p:nvPr/>
        </p:nvSpPr>
        <p:spPr>
          <a:xfrm>
            <a:off x="7401732" y="2136337"/>
            <a:ext cx="3349436" cy="2585323"/>
          </a:xfrm>
          <a:prstGeom prst="rect">
            <a:avLst/>
          </a:prstGeom>
          <a:solidFill>
            <a:schemeClr val="bg1"/>
          </a:solidFill>
        </p:spPr>
        <p:txBody>
          <a:bodyPr wrap="square" lIns="91440" tIns="45720" rIns="91440" bIns="45720" rtlCol="0" anchor="t">
            <a:spAutoFit/>
          </a:bodyPr>
          <a:lstStyle/>
          <a:p>
            <a:r>
              <a:rPr lang="en-GB" sz="5400">
                <a:solidFill>
                  <a:srgbClr val="056534"/>
                </a:solidFill>
                <a:latin typeface="Bahnschrift"/>
              </a:rPr>
              <a:t>Measures of success</a:t>
            </a:r>
            <a:endParaRPr lang="en-GB" sz="5400">
              <a:solidFill>
                <a:schemeClr val="bg1"/>
              </a:solidFill>
              <a:latin typeface="Bahnschrift"/>
            </a:endParaRPr>
          </a:p>
        </p:txBody>
      </p:sp>
      <p:pic>
        <p:nvPicPr>
          <p:cNvPr id="3" name="Picture 2">
            <a:extLst>
              <a:ext uri="{FF2B5EF4-FFF2-40B4-BE49-F238E27FC236}">
                <a16:creationId xmlns:a16="http://schemas.microsoft.com/office/drawing/2014/main" id="{FB338176-166B-43F9-B1CC-89FAFB42ADDF}"/>
              </a:ext>
            </a:extLst>
          </p:cNvPr>
          <p:cNvPicPr>
            <a:picLocks noChangeAspect="1"/>
          </p:cNvPicPr>
          <p:nvPr/>
        </p:nvPicPr>
        <p:blipFill rotWithShape="1">
          <a:blip r:embed="rId5"/>
          <a:srcRect t="1308" b="-1"/>
          <a:stretch/>
        </p:blipFill>
        <p:spPr>
          <a:xfrm>
            <a:off x="338224" y="83008"/>
            <a:ext cx="6451110" cy="6691983"/>
          </a:xfrm>
          <a:prstGeom prst="rect">
            <a:avLst/>
          </a:prstGeom>
        </p:spPr>
      </p:pic>
      <p:grpSp>
        <p:nvGrpSpPr>
          <p:cNvPr id="9" name="Group 8">
            <a:extLst>
              <a:ext uri="{FF2B5EF4-FFF2-40B4-BE49-F238E27FC236}">
                <a16:creationId xmlns:a16="http://schemas.microsoft.com/office/drawing/2014/main" id="{A2CC59AB-1EDB-4190-915A-2DA06B3134F7}"/>
              </a:ext>
            </a:extLst>
          </p:cNvPr>
          <p:cNvGrpSpPr/>
          <p:nvPr/>
        </p:nvGrpSpPr>
        <p:grpSpPr>
          <a:xfrm>
            <a:off x="404675" y="8072062"/>
            <a:ext cx="10611878" cy="4743821"/>
            <a:chOff x="457199" y="3153084"/>
            <a:chExt cx="10611878" cy="4743821"/>
          </a:xfrm>
        </p:grpSpPr>
        <p:sp>
          <p:nvSpPr>
            <p:cNvPr id="12" name="Rectangle: Rounded Corners 11">
              <a:extLst>
                <a:ext uri="{FF2B5EF4-FFF2-40B4-BE49-F238E27FC236}">
                  <a16:creationId xmlns:a16="http://schemas.microsoft.com/office/drawing/2014/main" id="{02AE968E-544F-44DF-8C4C-98450900D4B9}"/>
                </a:ext>
              </a:extLst>
            </p:cNvPr>
            <p:cNvSpPr/>
            <p:nvPr/>
          </p:nvSpPr>
          <p:spPr>
            <a:xfrm>
              <a:off x="457199" y="3153085"/>
              <a:ext cx="2260849" cy="4743820"/>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51A4D6F0-B084-4152-A1CB-B7BD35ADD82A}"/>
                </a:ext>
              </a:extLst>
            </p:cNvPr>
            <p:cNvSpPr/>
            <p:nvPr/>
          </p:nvSpPr>
          <p:spPr>
            <a:xfrm>
              <a:off x="3047999" y="3174781"/>
              <a:ext cx="2260849" cy="4700428"/>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D3F0C1E8-E506-4CB4-8F50-EA441182FAF1}"/>
                </a:ext>
              </a:extLst>
            </p:cNvPr>
            <p:cNvSpPr/>
            <p:nvPr/>
          </p:nvSpPr>
          <p:spPr>
            <a:xfrm>
              <a:off x="5853142" y="3153084"/>
              <a:ext cx="2260849" cy="4722125"/>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89F69D99-52F0-45E9-9828-41C75ECCDAEB}"/>
                </a:ext>
              </a:extLst>
            </p:cNvPr>
            <p:cNvSpPr/>
            <p:nvPr/>
          </p:nvSpPr>
          <p:spPr>
            <a:xfrm>
              <a:off x="8808228" y="3174780"/>
              <a:ext cx="2260849" cy="4722125"/>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5610D54A-7963-4268-887A-95D401A169F6}"/>
                </a:ext>
              </a:extLst>
            </p:cNvPr>
            <p:cNvSpPr txBox="1"/>
            <p:nvPr/>
          </p:nvSpPr>
          <p:spPr>
            <a:xfrm>
              <a:off x="606688" y="3708103"/>
              <a:ext cx="1881409" cy="2862322"/>
            </a:xfrm>
            <a:prstGeom prst="rect">
              <a:avLst/>
            </a:prstGeom>
            <a:noFill/>
          </p:spPr>
          <p:txBody>
            <a:bodyPr wrap="square" rtlCol="0">
              <a:spAutoFit/>
            </a:bodyPr>
            <a:lstStyle/>
            <a:p>
              <a:r>
                <a:rPr lang="en-GB" sz="2000">
                  <a:latin typeface="Bahnschrift" panose="020B0502040204020203" pitchFamily="34" charset="0"/>
                </a:rPr>
                <a:t>Determine strategy </a:t>
              </a:r>
              <a:br>
                <a:rPr lang="en-GB" sz="2000">
                  <a:latin typeface="Bahnschrift" panose="020B0502040204020203" pitchFamily="34" charset="0"/>
                </a:rPr>
              </a:br>
              <a:r>
                <a:rPr lang="en-GB" sz="2000">
                  <a:latin typeface="Bahnschrift" panose="020B0502040204020203" pitchFamily="34" charset="0"/>
                </a:rPr>
                <a:t>launch date and create design assets including changes to our</a:t>
              </a:r>
            </a:p>
            <a:p>
              <a:r>
                <a:rPr lang="en-GB" sz="2000">
                  <a:latin typeface="Bahnschrift" panose="020B0502040204020203" pitchFamily="34" charset="0"/>
                </a:rPr>
                <a:t>website </a:t>
              </a:r>
            </a:p>
            <a:p>
              <a:endParaRPr lang="en-GB" sz="2000">
                <a:latin typeface="Bahnschrift" panose="020B0502040204020203" pitchFamily="34" charset="0"/>
              </a:endParaRPr>
            </a:p>
          </p:txBody>
        </p:sp>
        <p:sp>
          <p:nvSpPr>
            <p:cNvPr id="17" name="TextBox 16">
              <a:extLst>
                <a:ext uri="{FF2B5EF4-FFF2-40B4-BE49-F238E27FC236}">
                  <a16:creationId xmlns:a16="http://schemas.microsoft.com/office/drawing/2014/main" id="{A9BF04FA-5EB5-4B02-8F25-7E7200EF36F6}"/>
                </a:ext>
              </a:extLst>
            </p:cNvPr>
            <p:cNvSpPr txBox="1"/>
            <p:nvPr/>
          </p:nvSpPr>
          <p:spPr>
            <a:xfrm>
              <a:off x="3232468" y="3662689"/>
              <a:ext cx="1687011" cy="3170099"/>
            </a:xfrm>
            <a:prstGeom prst="rect">
              <a:avLst/>
            </a:prstGeom>
            <a:noFill/>
          </p:spPr>
          <p:txBody>
            <a:bodyPr wrap="square" rtlCol="0">
              <a:spAutoFit/>
            </a:bodyPr>
            <a:lstStyle/>
            <a:p>
              <a:r>
                <a:rPr lang="en-GB" sz="2000">
                  <a:latin typeface="Bahnschrift" panose="020B0502040204020203" pitchFamily="34" charset="0"/>
                </a:rPr>
                <a:t>Close down of Strategy 2026, baselining of new strategy measures of success, realignment of risk register, etc</a:t>
              </a:r>
            </a:p>
          </p:txBody>
        </p:sp>
        <p:sp>
          <p:nvSpPr>
            <p:cNvPr id="18" name="TextBox 17">
              <a:extLst>
                <a:ext uri="{FF2B5EF4-FFF2-40B4-BE49-F238E27FC236}">
                  <a16:creationId xmlns:a16="http://schemas.microsoft.com/office/drawing/2014/main" id="{8E678BD1-5280-40C8-AB3F-76AD2BB54241}"/>
                </a:ext>
              </a:extLst>
            </p:cNvPr>
            <p:cNvSpPr txBox="1"/>
            <p:nvPr/>
          </p:nvSpPr>
          <p:spPr>
            <a:xfrm>
              <a:off x="6110103" y="4232076"/>
              <a:ext cx="1687011" cy="1323439"/>
            </a:xfrm>
            <a:prstGeom prst="rect">
              <a:avLst/>
            </a:prstGeom>
            <a:noFill/>
          </p:spPr>
          <p:txBody>
            <a:bodyPr wrap="square" rtlCol="0">
              <a:spAutoFit/>
            </a:bodyPr>
            <a:lstStyle/>
            <a:p>
              <a:r>
                <a:rPr lang="en-GB" sz="2000">
                  <a:latin typeface="Bahnschrift" panose="020B0502040204020203" pitchFamily="34" charset="0"/>
                </a:rPr>
                <a:t>Development of underlying plans</a:t>
              </a:r>
            </a:p>
            <a:p>
              <a:endParaRPr lang="en-GB" sz="2000">
                <a:latin typeface="Bahnschrift" panose="020B0502040204020203" pitchFamily="34" charset="0"/>
              </a:endParaRPr>
            </a:p>
          </p:txBody>
        </p:sp>
        <p:sp>
          <p:nvSpPr>
            <p:cNvPr id="21" name="TextBox 20">
              <a:extLst>
                <a:ext uri="{FF2B5EF4-FFF2-40B4-BE49-F238E27FC236}">
                  <a16:creationId xmlns:a16="http://schemas.microsoft.com/office/drawing/2014/main" id="{EF6B89AE-9C20-42D9-82F4-5C3B1CBB8C09}"/>
                </a:ext>
              </a:extLst>
            </p:cNvPr>
            <p:cNvSpPr txBox="1"/>
            <p:nvPr/>
          </p:nvSpPr>
          <p:spPr>
            <a:xfrm>
              <a:off x="9095146" y="4218982"/>
              <a:ext cx="1687011" cy="1323439"/>
            </a:xfrm>
            <a:prstGeom prst="rect">
              <a:avLst/>
            </a:prstGeom>
            <a:noFill/>
          </p:spPr>
          <p:txBody>
            <a:bodyPr wrap="square" rtlCol="0">
              <a:spAutoFit/>
            </a:bodyPr>
            <a:lstStyle/>
            <a:p>
              <a:r>
                <a:rPr lang="en-GB" sz="2000">
                  <a:latin typeface="Bahnschrift" panose="020B0502040204020203" pitchFamily="34" charset="0"/>
                </a:rPr>
                <a:t>Reporting on progress of new strategy</a:t>
              </a:r>
            </a:p>
            <a:p>
              <a:endParaRPr lang="en-GB" sz="2000">
                <a:latin typeface="Bahnschrift" panose="020B0502040204020203" pitchFamily="34" charset="0"/>
              </a:endParaRPr>
            </a:p>
          </p:txBody>
        </p:sp>
      </p:grpSp>
      <p:sp>
        <p:nvSpPr>
          <p:cNvPr id="22" name="TextBox 21">
            <a:extLst>
              <a:ext uri="{FF2B5EF4-FFF2-40B4-BE49-F238E27FC236}">
                <a16:creationId xmlns:a16="http://schemas.microsoft.com/office/drawing/2014/main" id="{A9D1876E-3FB2-4BCC-97D1-CBAC50A29097}"/>
              </a:ext>
            </a:extLst>
          </p:cNvPr>
          <p:cNvSpPr txBox="1"/>
          <p:nvPr/>
        </p:nvSpPr>
        <p:spPr>
          <a:xfrm>
            <a:off x="-6813754" y="1024529"/>
            <a:ext cx="5962650" cy="923330"/>
          </a:xfrm>
          <a:prstGeom prst="rect">
            <a:avLst/>
          </a:prstGeom>
          <a:solidFill>
            <a:schemeClr val="bg1"/>
          </a:solidFill>
        </p:spPr>
        <p:txBody>
          <a:bodyPr wrap="square" lIns="91440" tIns="45720" rIns="91440" bIns="45720" rtlCol="0" anchor="t">
            <a:spAutoFit/>
          </a:bodyPr>
          <a:lstStyle/>
          <a:p>
            <a:r>
              <a:rPr lang="en-GB" sz="5400">
                <a:solidFill>
                  <a:srgbClr val="056534"/>
                </a:solidFill>
                <a:latin typeface="Bahnschrift"/>
              </a:rPr>
              <a:t>What comes next? </a:t>
            </a:r>
            <a:r>
              <a:rPr lang="en-GB" sz="5400">
                <a:solidFill>
                  <a:schemeClr val="bg1"/>
                </a:solidFill>
                <a:latin typeface="Bahnschrift"/>
              </a:rPr>
              <a:t> </a:t>
            </a:r>
          </a:p>
        </p:txBody>
      </p:sp>
    </p:spTree>
    <p:extLst>
      <p:ext uri="{BB962C8B-B14F-4D97-AF65-F5344CB8AC3E}">
        <p14:creationId xmlns:p14="http://schemas.microsoft.com/office/powerpoint/2010/main" val="2896304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06E9D70-65D1-4450-817C-D9A0FA6AD9A6}"/>
              </a:ext>
            </a:extLst>
          </p:cNvPr>
          <p:cNvSpPr txBox="1"/>
          <p:nvPr/>
        </p:nvSpPr>
        <p:spPr>
          <a:xfrm>
            <a:off x="0" y="775722"/>
            <a:ext cx="8628221" cy="923330"/>
          </a:xfrm>
          <a:prstGeom prst="rect">
            <a:avLst/>
          </a:prstGeom>
          <a:solidFill>
            <a:schemeClr val="bg1"/>
          </a:solidFill>
        </p:spPr>
        <p:txBody>
          <a:bodyPr wrap="square" lIns="91440" tIns="45720" rIns="91440" bIns="45720" rtlCol="0" anchor="t">
            <a:spAutoFit/>
          </a:bodyPr>
          <a:lstStyle/>
          <a:p>
            <a:r>
              <a:rPr lang="en-GB" sz="5400" dirty="0">
                <a:solidFill>
                  <a:srgbClr val="056534"/>
                </a:solidFill>
                <a:latin typeface="Bahnschrift"/>
              </a:rPr>
              <a:t>Implementing the strategy </a:t>
            </a:r>
            <a:r>
              <a:rPr lang="en-GB" sz="5400" dirty="0">
                <a:solidFill>
                  <a:schemeClr val="bg1"/>
                </a:solidFill>
                <a:latin typeface="Bahnschrift"/>
              </a:rPr>
              <a:t> </a:t>
            </a:r>
          </a:p>
        </p:txBody>
      </p:sp>
      <p:pic>
        <p:nvPicPr>
          <p:cNvPr id="19" name="Picture 18">
            <a:extLst>
              <a:ext uri="{FF2B5EF4-FFF2-40B4-BE49-F238E27FC236}">
                <a16:creationId xmlns:a16="http://schemas.microsoft.com/office/drawing/2014/main" id="{3486831C-20C9-489C-BAF2-83AB8D31CF8E}"/>
              </a:ext>
            </a:extLst>
          </p:cNvPr>
          <p:cNvPicPr>
            <a:picLocks noChangeAspect="1"/>
          </p:cNvPicPr>
          <p:nvPr/>
        </p:nvPicPr>
        <p:blipFill>
          <a:blip r:embed="rId2"/>
          <a:stretch>
            <a:fillRect/>
          </a:stretch>
        </p:blipFill>
        <p:spPr>
          <a:xfrm rot="16200000">
            <a:off x="7890862" y="3758355"/>
            <a:ext cx="8173591" cy="428685"/>
          </a:xfrm>
          <a:prstGeom prst="rect">
            <a:avLst/>
          </a:prstGeom>
        </p:spPr>
      </p:pic>
      <p:pic>
        <p:nvPicPr>
          <p:cNvPr id="20" name="Picture 19">
            <a:extLst>
              <a:ext uri="{FF2B5EF4-FFF2-40B4-BE49-F238E27FC236}">
                <a16:creationId xmlns:a16="http://schemas.microsoft.com/office/drawing/2014/main" id="{04D2ABE0-EFAC-41F1-AC8F-17D6832EC366}"/>
              </a:ext>
            </a:extLst>
          </p:cNvPr>
          <p:cNvPicPr>
            <a:picLocks noChangeAspect="1"/>
          </p:cNvPicPr>
          <p:nvPr/>
        </p:nvPicPr>
        <p:blipFill>
          <a:blip r:embed="rId3"/>
          <a:stretch>
            <a:fillRect/>
          </a:stretch>
        </p:blipFill>
        <p:spPr>
          <a:xfrm>
            <a:off x="8628221" y="-284243"/>
            <a:ext cx="3349436" cy="1770437"/>
          </a:xfrm>
          <a:prstGeom prst="rect">
            <a:avLst/>
          </a:prstGeom>
        </p:spPr>
      </p:pic>
      <p:grpSp>
        <p:nvGrpSpPr>
          <p:cNvPr id="21" name="Group 20">
            <a:extLst>
              <a:ext uri="{FF2B5EF4-FFF2-40B4-BE49-F238E27FC236}">
                <a16:creationId xmlns:a16="http://schemas.microsoft.com/office/drawing/2014/main" id="{82852AA7-C326-4C20-8E18-BAF3F1FC1F4E}"/>
              </a:ext>
            </a:extLst>
          </p:cNvPr>
          <p:cNvGrpSpPr/>
          <p:nvPr/>
        </p:nvGrpSpPr>
        <p:grpSpPr>
          <a:xfrm>
            <a:off x="435238" y="1980745"/>
            <a:ext cx="9872199" cy="4622630"/>
            <a:chOff x="457199" y="3132735"/>
            <a:chExt cx="9872199" cy="4622630"/>
          </a:xfrm>
        </p:grpSpPr>
        <p:sp>
          <p:nvSpPr>
            <p:cNvPr id="22" name="Rectangle: Rounded Corners 21">
              <a:extLst>
                <a:ext uri="{FF2B5EF4-FFF2-40B4-BE49-F238E27FC236}">
                  <a16:creationId xmlns:a16="http://schemas.microsoft.com/office/drawing/2014/main" id="{90D8BD46-D33E-47F2-B5AE-CC022CC93EAF}"/>
                </a:ext>
              </a:extLst>
            </p:cNvPr>
            <p:cNvSpPr/>
            <p:nvPr/>
          </p:nvSpPr>
          <p:spPr>
            <a:xfrm>
              <a:off x="457199" y="3153085"/>
              <a:ext cx="2775269" cy="4422900"/>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AF85A240-4FE1-47C8-B597-F97BF00E8846}"/>
                </a:ext>
              </a:extLst>
            </p:cNvPr>
            <p:cNvSpPr/>
            <p:nvPr/>
          </p:nvSpPr>
          <p:spPr>
            <a:xfrm>
              <a:off x="3854985" y="3132735"/>
              <a:ext cx="3056570" cy="4443250"/>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5F3E17BD-35EB-48B6-B9DF-3F26749733D4}"/>
                </a:ext>
              </a:extLst>
            </p:cNvPr>
            <p:cNvSpPr/>
            <p:nvPr/>
          </p:nvSpPr>
          <p:spPr>
            <a:xfrm>
              <a:off x="7554129" y="3135390"/>
              <a:ext cx="2775269" cy="4422900"/>
            </a:xfrm>
            <a:prstGeom prst="roundRect">
              <a:avLst/>
            </a:prstGeom>
            <a:solidFill>
              <a:srgbClr val="7FB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7AF57EEF-BC0B-4506-89DA-02DDA850F158}"/>
                </a:ext>
              </a:extLst>
            </p:cNvPr>
            <p:cNvSpPr txBox="1"/>
            <p:nvPr/>
          </p:nvSpPr>
          <p:spPr>
            <a:xfrm>
              <a:off x="627815" y="3174780"/>
              <a:ext cx="2505263" cy="4401205"/>
            </a:xfrm>
            <a:prstGeom prst="rect">
              <a:avLst/>
            </a:prstGeom>
            <a:noFill/>
          </p:spPr>
          <p:txBody>
            <a:bodyPr wrap="square" rtlCol="0">
              <a:spAutoFit/>
            </a:bodyPr>
            <a:lstStyle/>
            <a:p>
              <a:r>
                <a:rPr lang="en-GB" sz="2000" dirty="0">
                  <a:latin typeface="Bahnschrift" panose="020B0502040204020203" pitchFamily="34" charset="0"/>
                </a:rPr>
                <a:t>Four Strategic Frameworks</a:t>
              </a:r>
            </a:p>
            <a:p>
              <a:pPr marL="342900" indent="-342900">
                <a:buFontTx/>
                <a:buChar char="-"/>
              </a:pPr>
              <a:r>
                <a:rPr lang="en-GB" sz="2000" dirty="0">
                  <a:latin typeface="Bahnschrift" panose="020B0502040204020203" pitchFamily="34" charset="0"/>
                </a:rPr>
                <a:t>Learning, Teaching &amp; Student Experience</a:t>
              </a:r>
            </a:p>
            <a:p>
              <a:pPr marL="342900" indent="-342900">
                <a:buFontTx/>
                <a:buChar char="-"/>
              </a:pPr>
              <a:r>
                <a:rPr lang="en-GB" sz="2000" dirty="0">
                  <a:latin typeface="Bahnschrift" panose="020B0502040204020203" pitchFamily="34" charset="0"/>
                </a:rPr>
                <a:t>Research &amp; Innovation</a:t>
              </a:r>
            </a:p>
            <a:p>
              <a:pPr marL="342900" indent="-342900">
                <a:buFontTx/>
                <a:buChar char="-"/>
              </a:pPr>
              <a:r>
                <a:rPr lang="en-GB" sz="2000" dirty="0">
                  <a:latin typeface="Bahnschrift" panose="020B0502040204020203" pitchFamily="34" charset="0"/>
                </a:rPr>
                <a:t>Financial Sustainability</a:t>
              </a:r>
            </a:p>
            <a:p>
              <a:pPr marL="342900" indent="-342900">
                <a:buFontTx/>
                <a:buChar char="-"/>
              </a:pPr>
              <a:r>
                <a:rPr lang="en-GB" sz="2000" dirty="0">
                  <a:latin typeface="Bahnschrift" panose="020B0502040204020203" pitchFamily="34" charset="0"/>
                </a:rPr>
                <a:t>Equality, Diversity &amp; Inclusion</a:t>
              </a:r>
            </a:p>
            <a:p>
              <a:endParaRPr lang="en-GB" sz="2000" dirty="0">
                <a:latin typeface="Bahnschrift" panose="020B0502040204020203" pitchFamily="34" charset="0"/>
              </a:endParaRPr>
            </a:p>
          </p:txBody>
        </p:sp>
        <p:sp>
          <p:nvSpPr>
            <p:cNvPr id="27" name="TextBox 26">
              <a:extLst>
                <a:ext uri="{FF2B5EF4-FFF2-40B4-BE49-F238E27FC236}">
                  <a16:creationId xmlns:a16="http://schemas.microsoft.com/office/drawing/2014/main" id="{F42B4445-E7AA-45B0-85E0-26D0C9D9C4F0}"/>
                </a:ext>
              </a:extLst>
            </p:cNvPr>
            <p:cNvSpPr txBox="1"/>
            <p:nvPr/>
          </p:nvSpPr>
          <p:spPr>
            <a:xfrm>
              <a:off x="3971037" y="3246438"/>
              <a:ext cx="2714768" cy="1631216"/>
            </a:xfrm>
            <a:prstGeom prst="rect">
              <a:avLst/>
            </a:prstGeom>
            <a:noFill/>
          </p:spPr>
          <p:txBody>
            <a:bodyPr wrap="square" lIns="91440" tIns="45720" rIns="91440" bIns="45720" rtlCol="0" anchor="t">
              <a:spAutoFit/>
            </a:bodyPr>
            <a:lstStyle/>
            <a:p>
              <a:r>
                <a:rPr lang="en-GB" sz="2000" dirty="0">
                  <a:latin typeface="Bahnschrift"/>
                </a:rPr>
                <a:t>School roadmaps</a:t>
              </a:r>
            </a:p>
            <a:p>
              <a:pPr marL="342900" indent="-342900">
                <a:buFontTx/>
                <a:buChar char="-"/>
              </a:pPr>
              <a:r>
                <a:rPr lang="en-GB" sz="2000" dirty="0">
                  <a:latin typeface="Bahnschrift"/>
                </a:rPr>
                <a:t>One per School</a:t>
              </a:r>
            </a:p>
            <a:p>
              <a:pPr marL="342900" indent="-342900">
                <a:buFontTx/>
                <a:buChar char="-"/>
              </a:pPr>
              <a:r>
                <a:rPr lang="en-GB" sz="2000" dirty="0">
                  <a:latin typeface="Bahnschrift"/>
                </a:rPr>
                <a:t>Common themes followed by local contextualisation</a:t>
              </a:r>
            </a:p>
          </p:txBody>
        </p:sp>
        <p:sp>
          <p:nvSpPr>
            <p:cNvPr id="32" name="TextBox 31">
              <a:extLst>
                <a:ext uri="{FF2B5EF4-FFF2-40B4-BE49-F238E27FC236}">
                  <a16:creationId xmlns:a16="http://schemas.microsoft.com/office/drawing/2014/main" id="{7AD38415-ABE7-46CC-82B5-435738E18B59}"/>
                </a:ext>
              </a:extLst>
            </p:cNvPr>
            <p:cNvSpPr txBox="1"/>
            <p:nvPr/>
          </p:nvSpPr>
          <p:spPr>
            <a:xfrm>
              <a:off x="3915675" y="4877654"/>
              <a:ext cx="2643195" cy="2554545"/>
            </a:xfrm>
            <a:prstGeom prst="rect">
              <a:avLst/>
            </a:prstGeom>
            <a:noFill/>
          </p:spPr>
          <p:txBody>
            <a:bodyPr wrap="square" rtlCol="0">
              <a:spAutoFit/>
            </a:bodyPr>
            <a:lstStyle/>
            <a:p>
              <a:r>
                <a:rPr lang="en-GB" sz="2000" dirty="0">
                  <a:latin typeface="Bahnschrift" panose="020B0502040204020203" pitchFamily="34" charset="0"/>
                </a:rPr>
                <a:t>Professional Services enabling plans</a:t>
              </a:r>
            </a:p>
            <a:p>
              <a:r>
                <a:rPr lang="en-GB" sz="2000" dirty="0">
                  <a:latin typeface="Bahnschrift" panose="020B0502040204020203" pitchFamily="34" charset="0"/>
                </a:rPr>
                <a:t>- To support the delivery of roadmaps, frameworks and overarching Strategy</a:t>
              </a:r>
            </a:p>
            <a:p>
              <a:endParaRPr lang="en-GB" sz="2000" dirty="0">
                <a:latin typeface="Bahnschrift" panose="020B0502040204020203" pitchFamily="34" charset="0"/>
              </a:endParaRPr>
            </a:p>
          </p:txBody>
        </p:sp>
        <p:sp>
          <p:nvSpPr>
            <p:cNvPr id="33" name="TextBox 32">
              <a:extLst>
                <a:ext uri="{FF2B5EF4-FFF2-40B4-BE49-F238E27FC236}">
                  <a16:creationId xmlns:a16="http://schemas.microsoft.com/office/drawing/2014/main" id="{68574A54-3044-429E-8E40-4D430EC23AC4}"/>
                </a:ext>
              </a:extLst>
            </p:cNvPr>
            <p:cNvSpPr txBox="1"/>
            <p:nvPr/>
          </p:nvSpPr>
          <p:spPr>
            <a:xfrm>
              <a:off x="7957439" y="3354160"/>
              <a:ext cx="2089210" cy="4401205"/>
            </a:xfrm>
            <a:prstGeom prst="rect">
              <a:avLst/>
            </a:prstGeom>
            <a:noFill/>
          </p:spPr>
          <p:txBody>
            <a:bodyPr wrap="square" rtlCol="0">
              <a:spAutoFit/>
            </a:bodyPr>
            <a:lstStyle/>
            <a:p>
              <a:r>
                <a:rPr lang="en-GB" sz="2000" dirty="0">
                  <a:latin typeface="Bahnschrift" panose="020B0502040204020203" pitchFamily="34" charset="0"/>
                </a:rPr>
                <a:t>Path to 2030</a:t>
              </a:r>
            </a:p>
            <a:p>
              <a:r>
                <a:rPr lang="en-GB" sz="2000" dirty="0">
                  <a:latin typeface="Bahnschrift" panose="020B0502040204020203" pitchFamily="34" charset="0"/>
                </a:rPr>
                <a:t>- Priority focus in each academic year</a:t>
              </a:r>
            </a:p>
            <a:p>
              <a:r>
                <a:rPr lang="en-GB" sz="2000" dirty="0">
                  <a:latin typeface="Bahnschrift" panose="020B0502040204020203" pitchFamily="34" charset="0"/>
                </a:rPr>
                <a:t>- Working through how we ensure actions across the different frameworks, roadmaps and plans work together</a:t>
              </a:r>
            </a:p>
            <a:p>
              <a:endParaRPr lang="en-GB" sz="2000" dirty="0">
                <a:latin typeface="Bahnschrift" panose="020B0502040204020203" pitchFamily="34" charset="0"/>
              </a:endParaRPr>
            </a:p>
          </p:txBody>
        </p:sp>
      </p:grpSp>
      <p:sp>
        <p:nvSpPr>
          <p:cNvPr id="17" name="TextBox 16">
            <a:extLst>
              <a:ext uri="{FF2B5EF4-FFF2-40B4-BE49-F238E27FC236}">
                <a16:creationId xmlns:a16="http://schemas.microsoft.com/office/drawing/2014/main" id="{453AA7FF-F83B-41AE-BC02-0B14ABEC0721}"/>
              </a:ext>
            </a:extLst>
          </p:cNvPr>
          <p:cNvSpPr txBox="1"/>
          <p:nvPr/>
        </p:nvSpPr>
        <p:spPr>
          <a:xfrm>
            <a:off x="7546917" y="-3338604"/>
            <a:ext cx="3349436" cy="2585323"/>
          </a:xfrm>
          <a:prstGeom prst="rect">
            <a:avLst/>
          </a:prstGeom>
          <a:solidFill>
            <a:schemeClr val="bg1"/>
          </a:solidFill>
        </p:spPr>
        <p:txBody>
          <a:bodyPr wrap="square" lIns="91440" tIns="45720" rIns="91440" bIns="45720" rtlCol="0" anchor="t">
            <a:spAutoFit/>
          </a:bodyPr>
          <a:lstStyle/>
          <a:p>
            <a:r>
              <a:rPr lang="en-GB" sz="5400">
                <a:solidFill>
                  <a:srgbClr val="056534"/>
                </a:solidFill>
                <a:latin typeface="Bahnschrift"/>
              </a:rPr>
              <a:t>Measures of success</a:t>
            </a:r>
            <a:endParaRPr lang="en-GB" sz="5400">
              <a:solidFill>
                <a:schemeClr val="bg1"/>
              </a:solidFill>
              <a:latin typeface="Bahnschrift"/>
            </a:endParaRPr>
          </a:p>
        </p:txBody>
      </p:sp>
      <p:sp>
        <p:nvSpPr>
          <p:cNvPr id="28" name="TextBox 27">
            <a:extLst>
              <a:ext uri="{FF2B5EF4-FFF2-40B4-BE49-F238E27FC236}">
                <a16:creationId xmlns:a16="http://schemas.microsoft.com/office/drawing/2014/main" id="{57AD2A00-65C2-40AB-8EC4-41542851BE8E}"/>
              </a:ext>
            </a:extLst>
          </p:cNvPr>
          <p:cNvSpPr txBox="1"/>
          <p:nvPr/>
        </p:nvSpPr>
        <p:spPr>
          <a:xfrm>
            <a:off x="-7079542" y="2558236"/>
            <a:ext cx="5962650" cy="923330"/>
          </a:xfrm>
          <a:prstGeom prst="rect">
            <a:avLst/>
          </a:prstGeom>
          <a:solidFill>
            <a:srgbClr val="7FB49B"/>
          </a:solidFill>
        </p:spPr>
        <p:txBody>
          <a:bodyPr wrap="square" lIns="91440" tIns="45720" rIns="91440" bIns="45720" rtlCol="0" anchor="t">
            <a:spAutoFit/>
          </a:bodyPr>
          <a:lstStyle/>
          <a:p>
            <a:r>
              <a:rPr lang="en-GB" sz="5400">
                <a:latin typeface="Bahnschrift"/>
              </a:rPr>
              <a:t>Thank you  </a:t>
            </a:r>
          </a:p>
        </p:txBody>
      </p:sp>
    </p:spTree>
    <p:extLst>
      <p:ext uri="{BB962C8B-B14F-4D97-AF65-F5344CB8AC3E}">
        <p14:creationId xmlns:p14="http://schemas.microsoft.com/office/powerpoint/2010/main" val="964299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26359A71945540B606C5FB674E4F90" ma:contentTypeVersion="18" ma:contentTypeDescription="Create a new document." ma:contentTypeScope="" ma:versionID="9d153801818cae0269e6bcb85627048c">
  <xsd:schema xmlns:xsd="http://www.w3.org/2001/XMLSchema" xmlns:xs="http://www.w3.org/2001/XMLSchema" xmlns:p="http://schemas.microsoft.com/office/2006/metadata/properties" xmlns:ns2="1fce17d7-6099-47e1-bb2c-eefc327c4527" xmlns:ns3="c4c6fc87-9744-40ec-a33d-f8cbe48ab057" targetNamespace="http://schemas.microsoft.com/office/2006/metadata/properties" ma:root="true" ma:fieldsID="45550c536972bdbbe5d0a77d42113a5c" ns2:_="" ns3:_="">
    <xsd:import namespace="1fce17d7-6099-47e1-bb2c-eefc327c4527"/>
    <xsd:import namespace="c4c6fc87-9744-40ec-a33d-f8cbe48ab0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ce17d7-6099-47e1-bb2c-eefc327c45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bb1a67c-477c-4f54-866d-e73c7b3fe04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c6fc87-9744-40ec-a33d-f8cbe48ab05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b0ec4b8-5f0c-4814-84d8-1637ae149e62}" ma:internalName="TaxCatchAll" ma:showField="CatchAllData" ma:web="c4c6fc87-9744-40ec-a33d-f8cbe48ab0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fce17d7-6099-47e1-bb2c-eefc327c4527">
      <Terms xmlns="http://schemas.microsoft.com/office/infopath/2007/PartnerControls"/>
    </lcf76f155ced4ddcb4097134ff3c332f>
    <TaxCatchAll xmlns="c4c6fc87-9744-40ec-a33d-f8cbe48ab057" xsi:nil="true"/>
    <SharedWithUsers xmlns="c4c6fc87-9744-40ec-a33d-f8cbe48ab057">
      <UserInfo>
        <DisplayName>Christopher Howell</DisplayName>
        <AccountId>48</AccountId>
        <AccountType/>
      </UserInfo>
      <UserInfo>
        <DisplayName>Christina Nichols</DisplayName>
        <AccountId>84</AccountId>
        <AccountType/>
      </UserInfo>
      <UserInfo>
        <DisplayName>Mia Bryden</DisplayName>
        <AccountId>124</AccountId>
        <AccountType/>
      </UserInfo>
    </SharedWithUsers>
  </documentManagement>
</p:properties>
</file>

<file path=customXml/itemProps1.xml><?xml version="1.0" encoding="utf-8"?>
<ds:datastoreItem xmlns:ds="http://schemas.openxmlformats.org/officeDocument/2006/customXml" ds:itemID="{A721DC96-057C-4F71-A1EF-2934C4EF5E20}">
  <ds:schemaRefs>
    <ds:schemaRef ds:uri="http://schemas.microsoft.com/sharepoint/v3/contenttype/forms"/>
  </ds:schemaRefs>
</ds:datastoreItem>
</file>

<file path=customXml/itemProps2.xml><?xml version="1.0" encoding="utf-8"?>
<ds:datastoreItem xmlns:ds="http://schemas.openxmlformats.org/officeDocument/2006/customXml" ds:itemID="{8E166AAF-BD7C-4D94-BF5B-2599747A3CFD}">
  <ds:schemaRefs>
    <ds:schemaRef ds:uri="1fce17d7-6099-47e1-bb2c-eefc327c4527"/>
    <ds:schemaRef ds:uri="c4c6fc87-9744-40ec-a33d-f8cbe48ab0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450A067-F88F-481D-9E06-D7D6DAF875AD}">
  <ds:schemaRefs>
    <ds:schemaRef ds:uri="1fce17d7-6099-47e1-bb2c-eefc327c4527"/>
    <ds:schemaRef ds:uri="28a5fd13-cb09-4385-8e46-5ab13c5e1f01"/>
    <ds:schemaRef ds:uri="8fb0d541-8b32-4f90-8a14-c51fd2b23e66"/>
    <ds:schemaRef ds:uri="c4c6fc87-9744-40ec-a33d-f8cbe48ab0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26</TotalTime>
  <Words>1348</Words>
  <Application>Microsoft Office PowerPoint</Application>
  <PresentationFormat>Widescreen</PresentationFormat>
  <Paragraphs>91</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Pittard</dc:creator>
  <cp:lastModifiedBy>Kathryn Kendon</cp:lastModifiedBy>
  <cp:revision>4</cp:revision>
  <cp:lastPrinted>2024-01-03T13:00:48Z</cp:lastPrinted>
  <dcterms:created xsi:type="dcterms:W3CDTF">2023-07-25T11:33:51Z</dcterms:created>
  <dcterms:modified xsi:type="dcterms:W3CDTF">2025-01-29T11:54:14Z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0x010100C126359A71945540B606C5FB674E4F90</vt:lpwstr>
  </property>
</Properties>
</file>