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sldIdLst>
    <p:sldId id="256" r:id="rId4"/>
    <p:sldId id="267" r:id="rId5"/>
    <p:sldId id="257" r:id="rId6"/>
    <p:sldId id="258" r:id="rId7"/>
    <p:sldId id="259" r:id="rId8"/>
    <p:sldId id="260" r:id="rId9"/>
    <p:sldId id="261" r:id="rId10"/>
    <p:sldId id="262" r:id="rId11"/>
    <p:sldId id="263" r:id="rId12"/>
    <p:sldId id="264" r:id="rId13"/>
    <p:sldId id="265"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CCD301-1795-6642-AA68-3673A5C99D56}" v="31" dt="2024-12-04T10:02:41.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9"/>
    <p:restoredTop sz="94694"/>
  </p:normalViewPr>
  <p:slideViewPr>
    <p:cSldViewPr snapToGrid="0">
      <p:cViewPr varScale="1">
        <p:scale>
          <a:sx n="111" d="100"/>
          <a:sy n="111" d="100"/>
        </p:scale>
        <p:origin x="24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Sheet1!$B$1</c:f>
              <c:strCache>
                <c:ptCount val="1"/>
                <c:pt idx="0">
                  <c:v>Semester 1</c:v>
                </c:pt>
              </c:strCache>
            </c:strRef>
          </c:tx>
          <c:spPr>
            <a:solidFill>
              <a:schemeClr val="dk1">
                <a:tint val="885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Students</c:v>
                </c:pt>
                <c:pt idx="1">
                  <c:v>Staff</c:v>
                </c:pt>
                <c:pt idx="2">
                  <c:v>Visitors</c:v>
                </c:pt>
                <c:pt idx="3">
                  <c:v>Guests</c:v>
                </c:pt>
              </c:strCache>
            </c:strRef>
          </c:cat>
          <c:val>
            <c:numRef>
              <c:f>Sheet1!$B$2:$B$5</c:f>
              <c:numCache>
                <c:formatCode>General</c:formatCode>
                <c:ptCount val="4"/>
                <c:pt idx="0">
                  <c:v>532</c:v>
                </c:pt>
                <c:pt idx="1">
                  <c:v>290</c:v>
                </c:pt>
                <c:pt idx="2">
                  <c:v>200</c:v>
                </c:pt>
                <c:pt idx="3">
                  <c:v>650</c:v>
                </c:pt>
              </c:numCache>
            </c:numRef>
          </c:val>
          <c:extLst>
            <c:ext xmlns:c16="http://schemas.microsoft.com/office/drawing/2014/chart" uri="{C3380CC4-5D6E-409C-BE32-E72D297353CC}">
              <c16:uniqueId val="{00000000-161E-0848-AE85-94C6BC7C0D3F}"/>
            </c:ext>
          </c:extLst>
        </c:ser>
        <c:ser>
          <c:idx val="1"/>
          <c:order val="1"/>
          <c:tx>
            <c:strRef>
              <c:f>Sheet1!$C$1</c:f>
              <c:strCache>
                <c:ptCount val="1"/>
                <c:pt idx="0">
                  <c:v>Semester 2</c:v>
                </c:pt>
              </c:strCache>
            </c:strRef>
          </c:tx>
          <c:spPr>
            <a:solidFill>
              <a:schemeClr val="dk1">
                <a:tint val="5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Students</c:v>
                </c:pt>
                <c:pt idx="1">
                  <c:v>Staff</c:v>
                </c:pt>
                <c:pt idx="2">
                  <c:v>Visitors</c:v>
                </c:pt>
                <c:pt idx="3">
                  <c:v>Guests</c:v>
                </c:pt>
              </c:strCache>
            </c:strRef>
          </c:cat>
          <c:val>
            <c:numRef>
              <c:f>Sheet1!$C$2:$C$5</c:f>
              <c:numCache>
                <c:formatCode>General</c:formatCode>
                <c:ptCount val="4"/>
                <c:pt idx="0">
                  <c:v>840</c:v>
                </c:pt>
                <c:pt idx="1">
                  <c:v>270</c:v>
                </c:pt>
                <c:pt idx="2">
                  <c:v>250</c:v>
                </c:pt>
                <c:pt idx="3">
                  <c:v>500</c:v>
                </c:pt>
              </c:numCache>
            </c:numRef>
          </c:val>
          <c:extLst>
            <c:ext xmlns:c16="http://schemas.microsoft.com/office/drawing/2014/chart" uri="{C3380CC4-5D6E-409C-BE32-E72D297353CC}">
              <c16:uniqueId val="{00000001-161E-0848-AE85-94C6BC7C0D3F}"/>
            </c:ext>
          </c:extLst>
        </c:ser>
        <c:ser>
          <c:idx val="2"/>
          <c:order val="2"/>
          <c:tx>
            <c:strRef>
              <c:f>Sheet1!$D$1</c:f>
              <c:strCache>
                <c:ptCount val="1"/>
                <c:pt idx="0">
                  <c:v>Semester 3</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Students</c:v>
                </c:pt>
                <c:pt idx="1">
                  <c:v>Staff</c:v>
                </c:pt>
                <c:pt idx="2">
                  <c:v>Visitors</c:v>
                </c:pt>
                <c:pt idx="3">
                  <c:v>Guests</c:v>
                </c:pt>
              </c:strCache>
            </c:strRef>
          </c:cat>
          <c:val>
            <c:numRef>
              <c:f>Sheet1!$D$2:$D$5</c:f>
              <c:numCache>
                <c:formatCode>General</c:formatCode>
                <c:ptCount val="4"/>
                <c:pt idx="0">
                  <c:v>684</c:v>
                </c:pt>
                <c:pt idx="1">
                  <c:v>280</c:v>
                </c:pt>
                <c:pt idx="2">
                  <c:v>400</c:v>
                </c:pt>
                <c:pt idx="3">
                  <c:v>600</c:v>
                </c:pt>
              </c:numCache>
            </c:numRef>
          </c:val>
          <c:extLst>
            <c:ext xmlns:c16="http://schemas.microsoft.com/office/drawing/2014/chart" uri="{C3380CC4-5D6E-409C-BE32-E72D297353CC}">
              <c16:uniqueId val="{00000002-161E-0848-AE85-94C6BC7C0D3F}"/>
            </c:ext>
          </c:extLst>
        </c:ser>
        <c:dLbls>
          <c:dLblPos val="outEnd"/>
          <c:showLegendKey val="0"/>
          <c:showVal val="1"/>
          <c:showCatName val="0"/>
          <c:showSerName val="0"/>
          <c:showPercent val="0"/>
          <c:showBubbleSize val="0"/>
        </c:dLbls>
        <c:gapWidth val="219"/>
        <c:overlap val="-27"/>
        <c:axId val="303720624"/>
        <c:axId val="303722336"/>
      </c:barChart>
      <c:catAx>
        <c:axId val="30372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3722336"/>
        <c:crosses val="autoZero"/>
        <c:auto val="1"/>
        <c:lblAlgn val="ctr"/>
        <c:lblOffset val="100"/>
        <c:noMultiLvlLbl val="0"/>
      </c:catAx>
      <c:valAx>
        <c:axId val="303722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03720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99722-E92C-D8B5-4CD4-E8D124A82E9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AD2285-7B2E-DEB9-DE99-3346509D57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61D7D4-11CB-54C9-9951-24852B3B0F46}"/>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B7974FA3-3A24-E2F8-DFEF-79AC3BED36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D50F5-BF93-FCD4-EB04-A32C34B66C63}"/>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946795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F5773-9247-C5EC-21DF-D8A996EDE6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CDFEAA9-6C80-DBF7-AC8B-4BCE6EAFE2E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A24F135-1234-729F-D3E2-2C594D6C4C7C}"/>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38664B51-6F1E-087A-E76C-46D294AA5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C864A-DBB9-F189-8943-DEB6561247C3}"/>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917440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151DFA-8483-878B-DC68-33C58DAB455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05EF91A-7370-406E-FF9C-E3015667DC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257C66-D506-55F1-2970-79F350788546}"/>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1F1B971D-4E59-90D6-9443-F77008A07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7FDDC-9039-4B0A-9D83-56D58928AFD5}"/>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4478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D2D8-3E7D-8276-822B-61600A98A37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9E08E59-6FEF-2795-967B-5F1D72E3A92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6F3E6F-5B05-A6F4-AAD1-6B618FD19521}"/>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BB9B0E16-7C2F-22F4-151D-A4E076B3C8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863CD3-714B-69F8-CE53-B515A690A7C9}"/>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63982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3054F-A3CD-BFBB-777D-73D2454EC38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9E35F8F-5EEB-53E8-505C-2DEA1C76EA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761BD38-BAB2-FF66-359C-7C3845326397}"/>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EE614ACC-DA3C-0243-740D-A326D3115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3AEE3-792C-6CC6-3859-BE3F287B33DA}"/>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3387846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AD40-1C7E-2B03-0C20-9F283562CA3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16DBBA-32CA-4722-81C2-FC17B2BBB3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B0DB40-1332-8876-86D8-6D3AD432D76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2118761-325C-55ED-238D-BBED7EEFAC3A}"/>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6" name="Footer Placeholder 5">
            <a:extLst>
              <a:ext uri="{FF2B5EF4-FFF2-40B4-BE49-F238E27FC236}">
                <a16:creationId xmlns:a16="http://schemas.microsoft.com/office/drawing/2014/main" id="{AA9F75BE-E37D-1806-D3CD-DB79EF8A01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6D3835-4B9F-4B4A-AE67-9C79E55B34D5}"/>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868819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7182-4A4E-3930-578A-B3D86186DF8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FA91C6D-5073-D35E-B2D8-32BEE27D15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2894E32-B164-7B3B-7DDE-513494855E6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49336CD-28B8-6356-E7E7-BB34C1A0C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CFC5B85-5C7B-E4A0-BC12-91C458B01FC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9E99645-EFF1-1094-BCD7-0EEF02AE788E}"/>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8" name="Footer Placeholder 7">
            <a:extLst>
              <a:ext uri="{FF2B5EF4-FFF2-40B4-BE49-F238E27FC236}">
                <a16:creationId xmlns:a16="http://schemas.microsoft.com/office/drawing/2014/main" id="{0CD9DCCC-02AC-E519-A570-05B0E7ACB7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21AFE9-2A16-1959-C9CA-F7AD167F831D}"/>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96453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BB4FB-DD94-2B8A-3C8D-DE1C69AFDB2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53431B6-B79D-E170-735F-FCFA22637E9A}"/>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4" name="Footer Placeholder 3">
            <a:extLst>
              <a:ext uri="{FF2B5EF4-FFF2-40B4-BE49-F238E27FC236}">
                <a16:creationId xmlns:a16="http://schemas.microsoft.com/office/drawing/2014/main" id="{7762322C-69C3-B7F8-18D0-C6C5DB60FE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8D1197-8947-2FD5-CED7-2011B356D17C}"/>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088384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D541AF-38B3-1A55-14B0-F418A2437D63}"/>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3" name="Footer Placeholder 2">
            <a:extLst>
              <a:ext uri="{FF2B5EF4-FFF2-40B4-BE49-F238E27FC236}">
                <a16:creationId xmlns:a16="http://schemas.microsoft.com/office/drawing/2014/main" id="{275C181B-BE34-22FF-F200-AB3B6A0FBA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BA1A73-C946-ABB1-F467-0482F52DD8DD}"/>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54118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C98B-B674-2D9C-CEB7-6063F35F11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5C81A30-F6DC-9ED4-DA50-661B7C520B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6FE371E9-DDF5-6310-E969-34F666DFCE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6DBE5BE-98ED-2F6E-B0DD-FAC670977F17}"/>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6" name="Footer Placeholder 5">
            <a:extLst>
              <a:ext uri="{FF2B5EF4-FFF2-40B4-BE49-F238E27FC236}">
                <a16:creationId xmlns:a16="http://schemas.microsoft.com/office/drawing/2014/main" id="{3DFECF7F-D74D-F157-17B2-6E6C71181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F0608-497F-3532-35ED-BCE6CDD3FB4A}"/>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42626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828FC-7803-D846-3AC5-B57F8EB09F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AAEFD77-93E6-BBA3-07E1-24429A52C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8D8C94-87CD-EA8F-F2FE-6538144A98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8D46EA-8D21-CCD2-AE11-BEDB30C7AAF3}"/>
              </a:ext>
            </a:extLst>
          </p:cNvPr>
          <p:cNvSpPr>
            <a:spLocks noGrp="1"/>
          </p:cNvSpPr>
          <p:nvPr>
            <p:ph type="dt" sz="half" idx="10"/>
          </p:nvPr>
        </p:nvSpPr>
        <p:spPr/>
        <p:txBody>
          <a:bodyPr/>
          <a:lstStyle/>
          <a:p>
            <a:fld id="{2DC91F87-A9B4-E847-A5BA-3457DAE33893}" type="datetimeFigureOut">
              <a:rPr lang="en-US" smtClean="0"/>
              <a:t>12/4/24</a:t>
            </a:fld>
            <a:endParaRPr lang="en-US"/>
          </a:p>
        </p:txBody>
      </p:sp>
      <p:sp>
        <p:nvSpPr>
          <p:cNvPr id="6" name="Footer Placeholder 5">
            <a:extLst>
              <a:ext uri="{FF2B5EF4-FFF2-40B4-BE49-F238E27FC236}">
                <a16:creationId xmlns:a16="http://schemas.microsoft.com/office/drawing/2014/main" id="{72414412-15D3-8292-6CD6-1713AD40B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7CE9EC-6EB1-4E30-BD5C-C98C87DA515A}"/>
              </a:ext>
            </a:extLst>
          </p:cNvPr>
          <p:cNvSpPr>
            <a:spLocks noGrp="1"/>
          </p:cNvSpPr>
          <p:nvPr>
            <p:ph type="sldNum" sz="quarter" idx="12"/>
          </p:nvPr>
        </p:nvSpPr>
        <p:spPr/>
        <p:txBody>
          <a:bodyPr/>
          <a:lstStyle/>
          <a:p>
            <a:fld id="{23BBA550-3485-0A46-A6DE-64D9D862E957}" type="slidenum">
              <a:rPr lang="en-US" smtClean="0"/>
              <a:t>‹#›</a:t>
            </a:fld>
            <a:endParaRPr lang="en-US"/>
          </a:p>
        </p:txBody>
      </p:sp>
    </p:spTree>
    <p:extLst>
      <p:ext uri="{BB962C8B-B14F-4D97-AF65-F5344CB8AC3E}">
        <p14:creationId xmlns:p14="http://schemas.microsoft.com/office/powerpoint/2010/main" val="2387180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27CFA-C160-41B8-FA6F-B299688C3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86A981-9790-56BB-70CC-3E10B6988E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6739980-F53F-2336-626E-2363D1AD4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C91F87-A9B4-E847-A5BA-3457DAE33893}" type="datetimeFigureOut">
              <a:rPr lang="en-US" smtClean="0"/>
              <a:t>12/4/24</a:t>
            </a:fld>
            <a:endParaRPr lang="en-US"/>
          </a:p>
        </p:txBody>
      </p:sp>
      <p:sp>
        <p:nvSpPr>
          <p:cNvPr id="5" name="Footer Placeholder 4">
            <a:extLst>
              <a:ext uri="{FF2B5EF4-FFF2-40B4-BE49-F238E27FC236}">
                <a16:creationId xmlns:a16="http://schemas.microsoft.com/office/drawing/2014/main" id="{F2547A8C-4036-D798-28C0-4458C12529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C2A4B29-8B72-25FF-0737-71574373A0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BBA550-3485-0A46-A6DE-64D9D862E957}" type="slidenum">
              <a:rPr lang="en-US" smtClean="0"/>
              <a:t>‹#›</a:t>
            </a:fld>
            <a:endParaRPr lang="en-US"/>
          </a:p>
        </p:txBody>
      </p:sp>
    </p:spTree>
    <p:extLst>
      <p:ext uri="{BB962C8B-B14F-4D97-AF65-F5344CB8AC3E}">
        <p14:creationId xmlns:p14="http://schemas.microsoft.com/office/powerpoint/2010/main" val="583299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www.yorksj.ac.uk/social-inclusion" TargetMode="External"/><Relationship Id="rId5" Type="http://schemas.openxmlformats.org/officeDocument/2006/relationships/image" Target="../media/image5.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3.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76A1415-EBB7-CFFF-27F0-3AE48DAE7C6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84895" y="-796182"/>
            <a:ext cx="2892305" cy="2643700"/>
          </a:xfrm>
          <a:prstGeom prst="rect">
            <a:avLst/>
          </a:prstGeom>
        </p:spPr>
      </p:pic>
      <p:pic>
        <p:nvPicPr>
          <p:cNvPr id="5" name="Picture 4" descr="York St John University Logo">
            <a:extLst>
              <a:ext uri="{FF2B5EF4-FFF2-40B4-BE49-F238E27FC236}">
                <a16:creationId xmlns:a16="http://schemas.microsoft.com/office/drawing/2014/main" id="{CDC79E5B-B6B2-6C7F-A989-7F9F52822380}"/>
              </a:ext>
            </a:extLst>
          </p:cNvPr>
          <p:cNvPicPr>
            <a:picLocks noChangeAspect="1"/>
          </p:cNvPicPr>
          <p:nvPr/>
        </p:nvPicPr>
        <p:blipFill>
          <a:blip r:embed="rId3"/>
          <a:stretch>
            <a:fillRect/>
          </a:stretch>
        </p:blipFill>
        <p:spPr>
          <a:xfrm>
            <a:off x="525517" y="525668"/>
            <a:ext cx="1863793" cy="746358"/>
          </a:xfrm>
          <a:prstGeom prst="rect">
            <a:avLst/>
          </a:prstGeom>
        </p:spPr>
      </p:pic>
      <p:cxnSp>
        <p:nvCxnSpPr>
          <p:cNvPr id="7" name="Straight Connector 6">
            <a:extLst>
              <a:ext uri="{FF2B5EF4-FFF2-40B4-BE49-F238E27FC236}">
                <a16:creationId xmlns:a16="http://schemas.microsoft.com/office/drawing/2014/main" id="{40F376E9-F89E-907E-D297-F26D5A3C6593}"/>
              </a:ext>
              <a:ext uri="{C183D7F6-B498-43B3-948B-1728B52AA6E4}">
                <adec:decorative xmlns:adec="http://schemas.microsoft.com/office/drawing/2017/decorative" val="1"/>
              </a:ext>
            </a:extLst>
          </p:cNvPr>
          <p:cNvCxnSpPr/>
          <p:nvPr/>
        </p:nvCxnSpPr>
        <p:spPr>
          <a:xfrm>
            <a:off x="517470" y="3939719"/>
            <a:ext cx="572813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C9FF3A0-C03E-265D-5353-8796E6DC15B7}"/>
              </a:ext>
              <a:ext uri="{C183D7F6-B498-43B3-948B-1728B52AA6E4}">
                <adec:decorative xmlns:adec="http://schemas.microsoft.com/office/drawing/2017/decorative" val="1"/>
              </a:ext>
            </a:extLst>
          </p:cNvPr>
          <p:cNvPicPr>
            <a:picLocks noChangeAspect="1"/>
          </p:cNvPicPr>
          <p:nvPr/>
        </p:nvPicPr>
        <p:blipFill>
          <a:blip r:embed="rId4"/>
          <a:srcRect/>
          <a:stretch/>
        </p:blipFill>
        <p:spPr>
          <a:xfrm rot="641130">
            <a:off x="5258510" y="-642413"/>
            <a:ext cx="3878926" cy="3828876"/>
          </a:xfrm>
          <a:prstGeom prst="rect">
            <a:avLst/>
          </a:prstGeom>
        </p:spPr>
      </p:pic>
      <p:pic>
        <p:nvPicPr>
          <p:cNvPr id="4" name="Picture 3" descr="The Quad building York St John University campus">
            <a:extLst>
              <a:ext uri="{FF2B5EF4-FFF2-40B4-BE49-F238E27FC236}">
                <a16:creationId xmlns:a16="http://schemas.microsoft.com/office/drawing/2014/main" id="{BD070AF2-AF58-63FE-AB1B-9061796C4DDC}"/>
              </a:ext>
            </a:extLst>
          </p:cNvPr>
          <p:cNvPicPr>
            <a:picLocks noChangeAspect="1"/>
          </p:cNvPicPr>
          <p:nvPr/>
        </p:nvPicPr>
        <p:blipFill rotWithShape="1">
          <a:blip r:embed="rId5"/>
          <a:srcRect l="39454" r="21192" b="341"/>
          <a:stretch/>
        </p:blipFill>
        <p:spPr>
          <a:xfrm>
            <a:off x="8150339" y="0"/>
            <a:ext cx="4060800" cy="6858000"/>
          </a:xfrm>
          <a:prstGeom prst="rect">
            <a:avLst/>
          </a:prstGeom>
          <a:effectLst/>
        </p:spPr>
      </p:pic>
      <p:pic>
        <p:nvPicPr>
          <p:cNvPr id="6" name="Picture 5" descr="Good University Guide 2025 Logo for Universit of the Year for Social Inclusion">
            <a:extLst>
              <a:ext uri="{FF2B5EF4-FFF2-40B4-BE49-F238E27FC236}">
                <a16:creationId xmlns:a16="http://schemas.microsoft.com/office/drawing/2014/main" id="{FB144A92-E66E-0ED5-BF74-F9AE82A1B71A}"/>
              </a:ext>
            </a:extLst>
          </p:cNvPr>
          <p:cNvPicPr>
            <a:picLocks noChangeAspect="1"/>
          </p:cNvPicPr>
          <p:nvPr/>
        </p:nvPicPr>
        <p:blipFill>
          <a:blip r:embed="rId6"/>
          <a:stretch>
            <a:fillRect/>
          </a:stretch>
        </p:blipFill>
        <p:spPr>
          <a:xfrm>
            <a:off x="6053426" y="4209492"/>
            <a:ext cx="1568394" cy="2072718"/>
          </a:xfrm>
          <a:prstGeom prst="rect">
            <a:avLst/>
          </a:prstGeom>
        </p:spPr>
      </p:pic>
      <p:sp>
        <p:nvSpPr>
          <p:cNvPr id="3" name="Subtitle 2">
            <a:extLst>
              <a:ext uri="{FF2B5EF4-FFF2-40B4-BE49-F238E27FC236}">
                <a16:creationId xmlns:a16="http://schemas.microsoft.com/office/drawing/2014/main" id="{7C55BEE5-26A8-1D6B-FAD9-F6AC7244E529}"/>
              </a:ext>
            </a:extLst>
          </p:cNvPr>
          <p:cNvSpPr>
            <a:spLocks noGrp="1"/>
          </p:cNvSpPr>
          <p:nvPr>
            <p:ph type="subTitle" idx="1"/>
          </p:nvPr>
        </p:nvSpPr>
        <p:spPr>
          <a:xfrm>
            <a:off x="422876" y="4094365"/>
            <a:ext cx="3121573" cy="1491977"/>
          </a:xfrm>
        </p:spPr>
        <p:txBody>
          <a:bodyPr>
            <a:normAutofit/>
          </a:bodyPr>
          <a:lstStyle/>
          <a:p>
            <a:pPr algn="l"/>
            <a:r>
              <a:rPr lang="en-US" sz="1800" dirty="0">
                <a:solidFill>
                  <a:schemeClr val="bg1"/>
                </a:solidFill>
              </a:rPr>
              <a:t>Presented by Staff Name</a:t>
            </a:r>
          </a:p>
        </p:txBody>
      </p:sp>
      <p:sp>
        <p:nvSpPr>
          <p:cNvPr id="2" name="Title 1">
            <a:extLst>
              <a:ext uri="{FF2B5EF4-FFF2-40B4-BE49-F238E27FC236}">
                <a16:creationId xmlns:a16="http://schemas.microsoft.com/office/drawing/2014/main" id="{273E3365-1747-37B0-DE12-20B9B6D7F11F}"/>
              </a:ext>
            </a:extLst>
          </p:cNvPr>
          <p:cNvSpPr>
            <a:spLocks noGrp="1"/>
          </p:cNvSpPr>
          <p:nvPr>
            <p:ph type="ctrTitle"/>
          </p:nvPr>
        </p:nvSpPr>
        <p:spPr>
          <a:xfrm>
            <a:off x="422876" y="2276567"/>
            <a:ext cx="5956903" cy="1491977"/>
          </a:xfrm>
        </p:spPr>
        <p:txBody>
          <a:bodyPr>
            <a:normAutofit/>
          </a:bodyPr>
          <a:lstStyle/>
          <a:p>
            <a:pPr algn="l"/>
            <a:r>
              <a:rPr lang="en-US" sz="4400" dirty="0">
                <a:solidFill>
                  <a:schemeClr val="bg1"/>
                </a:solidFill>
                <a:latin typeface="Arial" panose="020B0604020202020204" pitchFamily="34" charset="0"/>
                <a:cs typeface="Arial" panose="020B0604020202020204" pitchFamily="34" charset="0"/>
              </a:rPr>
              <a:t>Welcome to </a:t>
            </a:r>
            <a:br>
              <a:rPr lang="en-US" sz="4400" dirty="0">
                <a:solidFill>
                  <a:schemeClr val="bg1"/>
                </a:solidFill>
                <a:latin typeface="Arial" panose="020B0604020202020204" pitchFamily="34" charset="0"/>
                <a:cs typeface="Arial" panose="020B0604020202020204" pitchFamily="34" charset="0"/>
              </a:rPr>
            </a:br>
            <a:r>
              <a:rPr lang="en-US" sz="4400" dirty="0">
                <a:solidFill>
                  <a:schemeClr val="bg1"/>
                </a:solidFill>
                <a:latin typeface="Arial" panose="020B0604020202020204" pitchFamily="34" charset="0"/>
                <a:cs typeface="Arial" panose="020B0604020202020204" pitchFamily="34" charset="0"/>
              </a:rPr>
              <a:t>York St John University</a:t>
            </a:r>
          </a:p>
        </p:txBody>
      </p:sp>
    </p:spTree>
    <p:extLst>
      <p:ext uri="{BB962C8B-B14F-4D97-AF65-F5344CB8AC3E}">
        <p14:creationId xmlns:p14="http://schemas.microsoft.com/office/powerpoint/2010/main" val="1725179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38D1966-23E5-F44D-083F-2C337CE43F1F}"/>
              </a:ext>
              <a:ext uri="{C183D7F6-B498-43B3-948B-1728B52AA6E4}">
                <adec:decorative xmlns:adec="http://schemas.microsoft.com/office/drawing/2017/decorative" val="1"/>
              </a:ext>
            </a:extLst>
          </p:cNvPr>
          <p:cNvSpPr/>
          <p:nvPr/>
        </p:nvSpPr>
        <p:spPr>
          <a:xfrm>
            <a:off x="5385359" y="0"/>
            <a:ext cx="6806642"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EE89DB-81C7-5E79-ED89-F9A267AC50AA}"/>
              </a:ext>
              <a:ext uri="{C183D7F6-B498-43B3-948B-1728B52AA6E4}">
                <adec:decorative xmlns:adec="http://schemas.microsoft.com/office/drawing/2017/decorative" val="1"/>
              </a:ext>
            </a:extLst>
          </p:cNvPr>
          <p:cNvCxnSpPr>
            <a:cxnSpLocks/>
          </p:cNvCxnSpPr>
          <p:nvPr/>
        </p:nvCxnSpPr>
        <p:spPr>
          <a:xfrm>
            <a:off x="500634" y="1142325"/>
            <a:ext cx="1402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17" name="Picture 16">
            <a:extLst>
              <a:ext uri="{FF2B5EF4-FFF2-40B4-BE49-F238E27FC236}">
                <a16:creationId xmlns:a16="http://schemas.microsoft.com/office/drawing/2014/main" id="{34CAFB5E-D552-2A53-CD9F-68A6441BE222}"/>
              </a:ext>
              <a:ext uri="{C183D7F6-B498-43B3-948B-1728B52AA6E4}">
                <adec:decorative xmlns:adec="http://schemas.microsoft.com/office/drawing/2017/decorative" val="1"/>
              </a:ext>
            </a:extLst>
          </p:cNvPr>
          <p:cNvPicPr>
            <a:picLocks noChangeAspect="1"/>
          </p:cNvPicPr>
          <p:nvPr/>
        </p:nvPicPr>
        <p:blipFill rotWithShape="1">
          <a:blip r:embed="rId2"/>
          <a:srcRect l="8020" t="8831" r="8559" b="8918"/>
          <a:stretch/>
        </p:blipFill>
        <p:spPr>
          <a:xfrm>
            <a:off x="5985164" y="700644"/>
            <a:ext cx="5805056" cy="5640779"/>
          </a:xfrm>
          <a:prstGeom prst="rect">
            <a:avLst/>
          </a:prstGeom>
        </p:spPr>
      </p:pic>
      <p:pic>
        <p:nvPicPr>
          <p:cNvPr id="25" name="Picture 24" descr="The Quad York St John University Campus">
            <a:extLst>
              <a:ext uri="{FF2B5EF4-FFF2-40B4-BE49-F238E27FC236}">
                <a16:creationId xmlns:a16="http://schemas.microsoft.com/office/drawing/2014/main" id="{CD351F81-A586-E512-E9B8-31F16F79D07A}"/>
              </a:ext>
            </a:extLst>
          </p:cNvPr>
          <p:cNvPicPr>
            <a:picLocks noChangeAspect="1"/>
          </p:cNvPicPr>
          <p:nvPr/>
        </p:nvPicPr>
        <p:blipFill rotWithShape="1">
          <a:blip r:embed="rId3"/>
          <a:srcRect l="2840" t="358" r="12211" b="16039"/>
          <a:stretch/>
        </p:blipFill>
        <p:spPr>
          <a:xfrm>
            <a:off x="-23750" y="3332728"/>
            <a:ext cx="5360307" cy="3525273"/>
          </a:xfrm>
          <a:prstGeom prst="rect">
            <a:avLst/>
          </a:prstGeom>
          <a:effectLst/>
        </p:spPr>
      </p:pic>
      <p:pic>
        <p:nvPicPr>
          <p:cNvPr id="23" name="Picture 22">
            <a:extLst>
              <a:ext uri="{FF2B5EF4-FFF2-40B4-BE49-F238E27FC236}">
                <a16:creationId xmlns:a16="http://schemas.microsoft.com/office/drawing/2014/main" id="{D603A266-4DD0-4D9C-577A-509408D6F22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4493256" flipV="1">
            <a:off x="-1446153" y="5390760"/>
            <a:ext cx="2892305" cy="2643700"/>
          </a:xfrm>
          <a:prstGeom prst="rect">
            <a:avLst/>
          </a:prstGeom>
        </p:spPr>
      </p:pic>
      <p:pic>
        <p:nvPicPr>
          <p:cNvPr id="26" name="Picture 25" descr="York St John University Logo">
            <a:extLst>
              <a:ext uri="{FF2B5EF4-FFF2-40B4-BE49-F238E27FC236}">
                <a16:creationId xmlns:a16="http://schemas.microsoft.com/office/drawing/2014/main" id="{39F1B808-F799-9F89-718D-8452D423107E}"/>
              </a:ext>
            </a:extLst>
          </p:cNvPr>
          <p:cNvPicPr>
            <a:picLocks noChangeAspect="1"/>
          </p:cNvPicPr>
          <p:nvPr/>
        </p:nvPicPr>
        <p:blipFill>
          <a:blip r:embed="rId5"/>
          <a:stretch>
            <a:fillRect/>
          </a:stretch>
        </p:blipFill>
        <p:spPr>
          <a:xfrm>
            <a:off x="311188" y="5935858"/>
            <a:ext cx="1709664" cy="684637"/>
          </a:xfrm>
          <a:prstGeom prst="rect">
            <a:avLst/>
          </a:prstGeom>
        </p:spPr>
      </p:pic>
      <p:pic>
        <p:nvPicPr>
          <p:cNvPr id="28" name="Picture 27">
            <a:extLst>
              <a:ext uri="{FF2B5EF4-FFF2-40B4-BE49-F238E27FC236}">
                <a16:creationId xmlns:a16="http://schemas.microsoft.com/office/drawing/2014/main" id="{6CDC1F5D-1CCC-E13B-9A0B-7A91AA85D80A}"/>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V="1">
            <a:off x="10081954" y="4441370"/>
            <a:ext cx="3072855" cy="3033205"/>
          </a:xfrm>
          <a:prstGeom prst="rect">
            <a:avLst/>
          </a:prstGeom>
        </p:spPr>
      </p:pic>
      <p:pic>
        <p:nvPicPr>
          <p:cNvPr id="29" name="Picture 28">
            <a:extLst>
              <a:ext uri="{FF2B5EF4-FFF2-40B4-BE49-F238E27FC236}">
                <a16:creationId xmlns:a16="http://schemas.microsoft.com/office/drawing/2014/main" id="{996BEDDF-1F40-364F-B089-746285C3613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19067027" flipV="1">
            <a:off x="4171341" y="-1578881"/>
            <a:ext cx="3072855" cy="3033205"/>
          </a:xfrm>
          <a:prstGeom prst="rect">
            <a:avLst/>
          </a:prstGeom>
        </p:spPr>
      </p:pic>
      <p:pic>
        <p:nvPicPr>
          <p:cNvPr id="2" name="Picture 1" descr="Good University Guide 2025 Logo for Universit of the Year for Social Inclusion">
            <a:extLst>
              <a:ext uri="{FF2B5EF4-FFF2-40B4-BE49-F238E27FC236}">
                <a16:creationId xmlns:a16="http://schemas.microsoft.com/office/drawing/2014/main" id="{F69ADDA0-E87A-6E6F-FA41-83B3F11DD724}"/>
              </a:ext>
            </a:extLst>
          </p:cNvPr>
          <p:cNvPicPr>
            <a:picLocks noChangeAspect="1"/>
          </p:cNvPicPr>
          <p:nvPr/>
        </p:nvPicPr>
        <p:blipFill>
          <a:blip r:embed="rId7"/>
          <a:stretch>
            <a:fillRect/>
          </a:stretch>
        </p:blipFill>
        <p:spPr>
          <a:xfrm>
            <a:off x="3652244" y="4811421"/>
            <a:ext cx="1311710" cy="1733496"/>
          </a:xfrm>
          <a:prstGeom prst="rect">
            <a:avLst/>
          </a:prstGeom>
        </p:spPr>
      </p:pic>
      <p:sp>
        <p:nvSpPr>
          <p:cNvPr id="21" name="TextBox 20">
            <a:extLst>
              <a:ext uri="{FF2B5EF4-FFF2-40B4-BE49-F238E27FC236}">
                <a16:creationId xmlns:a16="http://schemas.microsoft.com/office/drawing/2014/main" id="{F4199E3B-E3F2-921D-07EF-A1202CB6864A}"/>
              </a:ext>
            </a:extLst>
          </p:cNvPr>
          <p:cNvSpPr txBox="1"/>
          <p:nvPr/>
        </p:nvSpPr>
        <p:spPr>
          <a:xfrm>
            <a:off x="6827974" y="1336334"/>
            <a:ext cx="4156880" cy="3693319"/>
          </a:xfrm>
          <a:prstGeom prst="rect">
            <a:avLst/>
          </a:prstGeom>
          <a:noFill/>
        </p:spPr>
        <p:txBody>
          <a:bodyPr wrap="square">
            <a:spAutoFit/>
          </a:bodyPr>
          <a:lstStyle/>
          <a:p>
            <a:pPr algn="ctr"/>
            <a:r>
              <a:rPr lang="en-US" dirty="0">
                <a:solidFill>
                  <a:schemeClr val="bg1"/>
                </a:solidFill>
                <a:latin typeface="Arial" panose="020B0604020202020204" pitchFamily="34" charset="0"/>
                <a:cs typeface="Arial" panose="020B0604020202020204" pitchFamily="34" charset="0"/>
              </a:rPr>
              <a:t>I have made friends for life and people I don't think I could live without. I've met so many different people during my time here, some who have opened my eyes and changed my viewpoints on many aspects of the world. If you have a problem, or just need someone to talk to there are always people there. Even your lecturers will gladly meet you and have a coffee with you whilst you chat away!</a:t>
            </a:r>
          </a:p>
          <a:p>
            <a:pPr algn="ctr"/>
            <a:endParaRPr lang="en-US" dirty="0">
              <a:solidFill>
                <a:schemeClr val="bg1"/>
              </a:solidFill>
              <a:latin typeface="Arial" panose="020B0604020202020204" pitchFamily="34" charset="0"/>
              <a:cs typeface="Arial" panose="020B0604020202020204" pitchFamily="34" charset="0"/>
            </a:endParaRPr>
          </a:p>
          <a:p>
            <a:pPr algn="ctr"/>
            <a:r>
              <a:rPr lang="en-US" sz="1400" b="1" dirty="0">
                <a:solidFill>
                  <a:schemeClr val="bg1"/>
                </a:solidFill>
                <a:latin typeface="Arial" panose="020B0604020202020204" pitchFamily="34" charset="0"/>
                <a:cs typeface="Arial" panose="020B0604020202020204" pitchFamily="34" charset="0"/>
              </a:rPr>
              <a:t>Megan | Childhood and Youth Studies</a:t>
            </a:r>
          </a:p>
        </p:txBody>
      </p:sp>
      <p:sp>
        <p:nvSpPr>
          <p:cNvPr id="27" name="TextBox 26">
            <a:extLst>
              <a:ext uri="{FF2B5EF4-FFF2-40B4-BE49-F238E27FC236}">
                <a16:creationId xmlns:a16="http://schemas.microsoft.com/office/drawing/2014/main" id="{C80502B6-2681-DEF5-D6A1-6AA16B3C2EA5}"/>
              </a:ext>
            </a:extLst>
          </p:cNvPr>
          <p:cNvSpPr txBox="1"/>
          <p:nvPr/>
        </p:nvSpPr>
        <p:spPr>
          <a:xfrm>
            <a:off x="376728" y="1308482"/>
            <a:ext cx="4693457" cy="1569660"/>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Our role in the city of York is one we take seriously. Many of our students engage directly with the wider community across so many different levels. From prison partnerships to working with disabled athletes, we fight to remove the hurdles that prevent participation.</a:t>
            </a:r>
          </a:p>
        </p:txBody>
      </p:sp>
      <p:sp>
        <p:nvSpPr>
          <p:cNvPr id="8" name="Title 1">
            <a:extLst>
              <a:ext uri="{FF2B5EF4-FFF2-40B4-BE49-F238E27FC236}">
                <a16:creationId xmlns:a16="http://schemas.microsoft.com/office/drawing/2014/main" id="{63133DA1-FCE6-2459-213B-CA65906D4FF0}"/>
              </a:ext>
            </a:extLst>
          </p:cNvPr>
          <p:cNvSpPr txBox="1">
            <a:spLocks noGrp="1"/>
          </p:cNvSpPr>
          <p:nvPr>
            <p:ph type="title" idx="4294967295"/>
          </p:nvPr>
        </p:nvSpPr>
        <p:spPr>
          <a:xfrm>
            <a:off x="401780" y="237505"/>
            <a:ext cx="4693457"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YSJ</a:t>
            </a:r>
          </a:p>
        </p:txBody>
      </p:sp>
    </p:spTree>
    <p:extLst>
      <p:ext uri="{BB962C8B-B14F-4D97-AF65-F5344CB8AC3E}">
        <p14:creationId xmlns:p14="http://schemas.microsoft.com/office/powerpoint/2010/main" val="2766755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9B70ED-8773-C981-7D5B-415EEC7EE07C}"/>
              </a:ext>
              <a:ext uri="{C183D7F6-B498-43B3-948B-1728B52AA6E4}">
                <adec:decorative xmlns:adec="http://schemas.microsoft.com/office/drawing/2017/decorative" val="1"/>
              </a:ext>
            </a:extLst>
          </p:cNvPr>
          <p:cNvSpPr/>
          <p:nvPr/>
        </p:nvSpPr>
        <p:spPr>
          <a:xfrm>
            <a:off x="5356" y="0"/>
            <a:ext cx="4052047"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53DF393-2159-6794-0C96-C1FFA4AB008F}"/>
              </a:ext>
              <a:ext uri="{C183D7F6-B498-43B3-948B-1728B52AA6E4}">
                <adec:decorative xmlns:adec="http://schemas.microsoft.com/office/drawing/2017/decorative" val="1"/>
              </a:ext>
            </a:extLst>
          </p:cNvPr>
          <p:cNvSpPr/>
          <p:nvPr/>
        </p:nvSpPr>
        <p:spPr>
          <a:xfrm>
            <a:off x="8139953" y="0"/>
            <a:ext cx="4052047"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4CAFB5E-D552-2A53-CD9F-68A6441BE222}"/>
              </a:ext>
              <a:ext uri="{C183D7F6-B498-43B3-948B-1728B52AA6E4}">
                <adec:decorative xmlns:adec="http://schemas.microsoft.com/office/drawing/2017/decorative" val="1"/>
              </a:ext>
            </a:extLst>
          </p:cNvPr>
          <p:cNvPicPr>
            <a:picLocks noChangeAspect="1"/>
          </p:cNvPicPr>
          <p:nvPr/>
        </p:nvPicPr>
        <p:blipFill rotWithShape="1">
          <a:blip r:embed="rId2"/>
          <a:srcRect l="6624" t="7846" r="6985" b="8207"/>
          <a:stretch/>
        </p:blipFill>
        <p:spPr>
          <a:xfrm>
            <a:off x="4568353" y="214162"/>
            <a:ext cx="3055293" cy="2968831"/>
          </a:xfrm>
          <a:prstGeom prst="rect">
            <a:avLst/>
          </a:prstGeom>
        </p:spPr>
      </p:pic>
      <p:pic>
        <p:nvPicPr>
          <p:cNvPr id="13" name="Picture 12" descr="The Quad York St John University Campus">
            <a:extLst>
              <a:ext uri="{FF2B5EF4-FFF2-40B4-BE49-F238E27FC236}">
                <a16:creationId xmlns:a16="http://schemas.microsoft.com/office/drawing/2014/main" id="{A94E7130-D690-2B6C-ABD4-DDE511039A2B}"/>
              </a:ext>
            </a:extLst>
          </p:cNvPr>
          <p:cNvPicPr>
            <a:picLocks noChangeAspect="1"/>
          </p:cNvPicPr>
          <p:nvPr/>
        </p:nvPicPr>
        <p:blipFill rotWithShape="1">
          <a:blip r:embed="rId3"/>
          <a:srcRect l="23572" t="2642" r="12211" b="16038"/>
          <a:stretch/>
        </p:blipFill>
        <p:spPr>
          <a:xfrm>
            <a:off x="1" y="3429000"/>
            <a:ext cx="4052048" cy="3429001"/>
          </a:xfrm>
          <a:prstGeom prst="rect">
            <a:avLst/>
          </a:prstGeom>
          <a:effectLst/>
        </p:spPr>
      </p:pic>
      <p:pic>
        <p:nvPicPr>
          <p:cNvPr id="26" name="Picture 25" descr="York St John University Logo">
            <a:extLst>
              <a:ext uri="{FF2B5EF4-FFF2-40B4-BE49-F238E27FC236}">
                <a16:creationId xmlns:a16="http://schemas.microsoft.com/office/drawing/2014/main" id="{39F1B808-F799-9F89-718D-8452D423107E}"/>
              </a:ext>
            </a:extLst>
          </p:cNvPr>
          <p:cNvPicPr>
            <a:picLocks noChangeAspect="1"/>
          </p:cNvPicPr>
          <p:nvPr/>
        </p:nvPicPr>
        <p:blipFill>
          <a:blip r:embed="rId4"/>
          <a:stretch>
            <a:fillRect/>
          </a:stretch>
        </p:blipFill>
        <p:spPr>
          <a:xfrm>
            <a:off x="311188" y="5935858"/>
            <a:ext cx="1709664" cy="684637"/>
          </a:xfrm>
          <a:prstGeom prst="rect">
            <a:avLst/>
          </a:prstGeom>
        </p:spPr>
      </p:pic>
      <p:pic>
        <p:nvPicPr>
          <p:cNvPr id="2" name="Picture 1">
            <a:extLst>
              <a:ext uri="{FF2B5EF4-FFF2-40B4-BE49-F238E27FC236}">
                <a16:creationId xmlns:a16="http://schemas.microsoft.com/office/drawing/2014/main" id="{34DB5747-1DBB-8B9A-B12B-C30BAFB5A554}"/>
              </a:ext>
              <a:ext uri="{C183D7F6-B498-43B3-948B-1728B52AA6E4}">
                <adec:decorative xmlns:adec="http://schemas.microsoft.com/office/drawing/2017/decorative" val="1"/>
              </a:ext>
            </a:extLst>
          </p:cNvPr>
          <p:cNvPicPr>
            <a:picLocks noChangeAspect="1"/>
          </p:cNvPicPr>
          <p:nvPr/>
        </p:nvPicPr>
        <p:blipFill rotWithShape="1">
          <a:blip r:embed="rId5"/>
          <a:srcRect l="8020" t="8831" r="8559" b="8918"/>
          <a:stretch/>
        </p:blipFill>
        <p:spPr>
          <a:xfrm>
            <a:off x="493205" y="214162"/>
            <a:ext cx="3055293" cy="2968831"/>
          </a:xfrm>
          <a:prstGeom prst="rect">
            <a:avLst/>
          </a:prstGeom>
        </p:spPr>
      </p:pic>
      <p:pic>
        <p:nvPicPr>
          <p:cNvPr id="4" name="Picture 3">
            <a:extLst>
              <a:ext uri="{FF2B5EF4-FFF2-40B4-BE49-F238E27FC236}">
                <a16:creationId xmlns:a16="http://schemas.microsoft.com/office/drawing/2014/main" id="{92845332-78B6-17EE-37CC-97A785DECEF1}"/>
              </a:ext>
              <a:ext uri="{C183D7F6-B498-43B3-948B-1728B52AA6E4}">
                <adec:decorative xmlns:adec="http://schemas.microsoft.com/office/drawing/2017/decorative" val="1"/>
              </a:ext>
            </a:extLst>
          </p:cNvPr>
          <p:cNvPicPr>
            <a:picLocks noChangeAspect="1"/>
          </p:cNvPicPr>
          <p:nvPr/>
        </p:nvPicPr>
        <p:blipFill rotWithShape="1">
          <a:blip r:embed="rId5"/>
          <a:srcRect l="8020" t="8831" r="8559" b="8918"/>
          <a:stretch/>
        </p:blipFill>
        <p:spPr>
          <a:xfrm>
            <a:off x="8650903" y="214162"/>
            <a:ext cx="3055293" cy="2968831"/>
          </a:xfrm>
          <a:prstGeom prst="rect">
            <a:avLst/>
          </a:prstGeom>
        </p:spPr>
      </p:pic>
      <p:sp>
        <p:nvSpPr>
          <p:cNvPr id="9" name="Rectangle 8">
            <a:extLst>
              <a:ext uri="{FF2B5EF4-FFF2-40B4-BE49-F238E27FC236}">
                <a16:creationId xmlns:a16="http://schemas.microsoft.com/office/drawing/2014/main" id="{C967A4D7-F457-197E-BB04-855D9434FC8C}"/>
              </a:ext>
              <a:ext uri="{C183D7F6-B498-43B3-948B-1728B52AA6E4}">
                <adec:decorative xmlns:adec="http://schemas.microsoft.com/office/drawing/2017/decorative" val="1"/>
              </a:ext>
            </a:extLst>
          </p:cNvPr>
          <p:cNvSpPr/>
          <p:nvPr/>
        </p:nvSpPr>
        <p:spPr>
          <a:xfrm>
            <a:off x="4045528" y="3431969"/>
            <a:ext cx="4118404"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EDD415B-13F5-3C85-E687-770301EE79CA}"/>
              </a:ext>
              <a:ext uri="{C183D7F6-B498-43B3-948B-1728B52AA6E4}">
                <adec:decorative xmlns:adec="http://schemas.microsoft.com/office/drawing/2017/decorative" val="1"/>
              </a:ext>
            </a:extLst>
          </p:cNvPr>
          <p:cNvPicPr>
            <a:picLocks noChangeAspect="1"/>
          </p:cNvPicPr>
          <p:nvPr/>
        </p:nvPicPr>
        <p:blipFill rotWithShape="1">
          <a:blip r:embed="rId5"/>
          <a:srcRect l="8020" t="8831" r="8559" b="8918"/>
          <a:stretch/>
        </p:blipFill>
        <p:spPr>
          <a:xfrm>
            <a:off x="4577667" y="3646131"/>
            <a:ext cx="3055293" cy="2968831"/>
          </a:xfrm>
          <a:prstGeom prst="rect">
            <a:avLst/>
          </a:prstGeom>
        </p:spPr>
      </p:pic>
      <p:pic>
        <p:nvPicPr>
          <p:cNvPr id="14" name="Picture 13" descr="The Quad York St John University Campus">
            <a:extLst>
              <a:ext uri="{FF2B5EF4-FFF2-40B4-BE49-F238E27FC236}">
                <a16:creationId xmlns:a16="http://schemas.microsoft.com/office/drawing/2014/main" id="{B26BA30D-3F9D-506D-DA49-962E537404E3}"/>
              </a:ext>
            </a:extLst>
          </p:cNvPr>
          <p:cNvPicPr>
            <a:picLocks noChangeAspect="1"/>
          </p:cNvPicPr>
          <p:nvPr/>
        </p:nvPicPr>
        <p:blipFill rotWithShape="1">
          <a:blip r:embed="rId3"/>
          <a:srcRect l="23571" t="2642" r="12591" b="16038"/>
          <a:stretch/>
        </p:blipFill>
        <p:spPr>
          <a:xfrm>
            <a:off x="8158578" y="3429000"/>
            <a:ext cx="4028066" cy="3429001"/>
          </a:xfrm>
          <a:prstGeom prst="rect">
            <a:avLst/>
          </a:prstGeom>
          <a:effectLst/>
        </p:spPr>
      </p:pic>
      <p:pic>
        <p:nvPicPr>
          <p:cNvPr id="8" name="Picture 7" descr="Good University Guide 2025 Logo for Universit of the Year for Social Inclusion">
            <a:extLst>
              <a:ext uri="{FF2B5EF4-FFF2-40B4-BE49-F238E27FC236}">
                <a16:creationId xmlns:a16="http://schemas.microsoft.com/office/drawing/2014/main" id="{D5D15342-C55D-710B-831C-9E5425D86EEC}"/>
              </a:ext>
            </a:extLst>
          </p:cNvPr>
          <p:cNvPicPr>
            <a:picLocks noChangeAspect="1"/>
          </p:cNvPicPr>
          <p:nvPr/>
        </p:nvPicPr>
        <p:blipFill>
          <a:blip r:embed="rId6"/>
          <a:stretch>
            <a:fillRect/>
          </a:stretch>
        </p:blipFill>
        <p:spPr>
          <a:xfrm>
            <a:off x="10220446" y="4450547"/>
            <a:ext cx="1311710" cy="1733496"/>
          </a:xfrm>
          <a:prstGeom prst="rect">
            <a:avLst/>
          </a:prstGeom>
        </p:spPr>
      </p:pic>
      <p:sp>
        <p:nvSpPr>
          <p:cNvPr id="11" name="TextBox 10">
            <a:extLst>
              <a:ext uri="{FF2B5EF4-FFF2-40B4-BE49-F238E27FC236}">
                <a16:creationId xmlns:a16="http://schemas.microsoft.com/office/drawing/2014/main" id="{C4AE5E0B-3707-C67F-5A92-5BD492258521}"/>
              </a:ext>
            </a:extLst>
          </p:cNvPr>
          <p:cNvSpPr txBox="1"/>
          <p:nvPr/>
        </p:nvSpPr>
        <p:spPr>
          <a:xfrm>
            <a:off x="4889774" y="4105008"/>
            <a:ext cx="2473902" cy="1815882"/>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I have made friends for life and people I don't think I could live without. I've met so many different people during my time here.</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Megan | Childhood and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Youth Studies</a:t>
            </a:r>
          </a:p>
        </p:txBody>
      </p:sp>
      <p:sp>
        <p:nvSpPr>
          <p:cNvPr id="5" name="TextBox 4">
            <a:extLst>
              <a:ext uri="{FF2B5EF4-FFF2-40B4-BE49-F238E27FC236}">
                <a16:creationId xmlns:a16="http://schemas.microsoft.com/office/drawing/2014/main" id="{08636242-4559-FE09-0714-85974393594F}"/>
              </a:ext>
            </a:extLst>
          </p:cNvPr>
          <p:cNvSpPr txBox="1"/>
          <p:nvPr/>
        </p:nvSpPr>
        <p:spPr>
          <a:xfrm>
            <a:off x="8963010" y="673039"/>
            <a:ext cx="2473902" cy="1815882"/>
          </a:xfrm>
          <a:prstGeom prst="rect">
            <a:avLst/>
          </a:prstGeom>
          <a:noFill/>
        </p:spPr>
        <p:txBody>
          <a:bodyPr wrap="square">
            <a:spAutoFit/>
          </a:bodyPr>
          <a:lstStyle/>
          <a:p>
            <a:pPr algn="ctr"/>
            <a:r>
              <a:rPr lang="en-US" sz="1400" dirty="0">
                <a:solidFill>
                  <a:schemeClr val="bg1"/>
                </a:solidFill>
                <a:latin typeface="Arial" panose="020B0604020202020204" pitchFamily="34" charset="0"/>
                <a:cs typeface="Arial" panose="020B0604020202020204" pitchFamily="34" charset="0"/>
              </a:rPr>
              <a:t>I have made friends for life and people I don't think I could live without. I've met so many different people during my time here.</a:t>
            </a:r>
          </a:p>
          <a:p>
            <a:pPr algn="ctr"/>
            <a:endParaRPr lang="en-US" sz="1400"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Megan | Childhood and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Youth Studies</a:t>
            </a:r>
          </a:p>
        </p:txBody>
      </p:sp>
      <p:sp>
        <p:nvSpPr>
          <p:cNvPr id="21" name="TextBox 20">
            <a:extLst>
              <a:ext uri="{FF2B5EF4-FFF2-40B4-BE49-F238E27FC236}">
                <a16:creationId xmlns:a16="http://schemas.microsoft.com/office/drawing/2014/main" id="{F4199E3B-E3F2-921D-07EF-A1202CB6864A}"/>
              </a:ext>
            </a:extLst>
          </p:cNvPr>
          <p:cNvSpPr txBox="1"/>
          <p:nvPr/>
        </p:nvSpPr>
        <p:spPr>
          <a:xfrm>
            <a:off x="4880460" y="673039"/>
            <a:ext cx="2473902" cy="1815882"/>
          </a:xfrm>
          <a:prstGeom prst="rect">
            <a:avLst/>
          </a:prstGeom>
          <a:noFill/>
        </p:spPr>
        <p:txBody>
          <a:bodyPr wrap="square">
            <a:spAutoFit/>
          </a:bodyPr>
          <a:lstStyle/>
          <a:p>
            <a:pPr algn="ctr"/>
            <a:r>
              <a:rPr lang="en-US" sz="1400" dirty="0">
                <a:latin typeface="Arial" panose="020B0604020202020204" pitchFamily="34" charset="0"/>
                <a:cs typeface="Arial" panose="020B0604020202020204" pitchFamily="34" charset="0"/>
              </a:rPr>
              <a:t>I have made friends for life and people I don't think I could live without. I've met so many different people during my time here.</a:t>
            </a:r>
          </a:p>
          <a:p>
            <a:pPr algn="ctr"/>
            <a:endParaRPr lang="en-US" sz="1400"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Megan | Childhood and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Youth Studies</a:t>
            </a:r>
          </a:p>
        </p:txBody>
      </p:sp>
      <p:sp>
        <p:nvSpPr>
          <p:cNvPr id="3" name="Title 2">
            <a:extLst>
              <a:ext uri="{FF2B5EF4-FFF2-40B4-BE49-F238E27FC236}">
                <a16:creationId xmlns:a16="http://schemas.microsoft.com/office/drawing/2014/main" id="{15512AEB-D366-BDC5-D021-74162FE67F20}"/>
              </a:ext>
            </a:extLst>
          </p:cNvPr>
          <p:cNvSpPr txBox="1">
            <a:spLocks noGrp="1"/>
          </p:cNvSpPr>
          <p:nvPr>
            <p:ph type="title" idx="4294967295"/>
          </p:nvPr>
        </p:nvSpPr>
        <p:spPr>
          <a:xfrm>
            <a:off x="805312" y="673039"/>
            <a:ext cx="2473902" cy="1815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 have made friends for life and people I don't think I could live without. I've met so many different people during my time here.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Megan | Childhood and </a:t>
            </a:r>
            <a:b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Youth Studies</a:t>
            </a:r>
          </a:p>
        </p:txBody>
      </p:sp>
    </p:spTree>
    <p:extLst>
      <p:ext uri="{BB962C8B-B14F-4D97-AF65-F5344CB8AC3E}">
        <p14:creationId xmlns:p14="http://schemas.microsoft.com/office/powerpoint/2010/main" val="414342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1A7D0A-F9A5-0A05-641B-E4CD6B21C222}"/>
              </a:ext>
              <a:ext uri="{C183D7F6-B498-43B3-948B-1728B52AA6E4}">
                <adec:decorative xmlns:adec="http://schemas.microsoft.com/office/drawing/2017/decorative" val="1"/>
              </a:ext>
            </a:extLst>
          </p:cNvPr>
          <p:cNvSpPr/>
          <p:nvPr/>
        </p:nvSpPr>
        <p:spPr>
          <a:xfrm>
            <a:off x="731" y="0"/>
            <a:ext cx="405204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D5F55F5-54B4-73C8-DDF1-334A42D96D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V="1">
            <a:off x="2322545" y="5310078"/>
            <a:ext cx="2892305" cy="2643700"/>
          </a:xfrm>
          <a:prstGeom prst="rect">
            <a:avLst/>
          </a:prstGeom>
        </p:spPr>
      </p:pic>
      <p:graphicFrame>
        <p:nvGraphicFramePr>
          <p:cNvPr id="5" name="Chart 4" descr="Chart Template">
            <a:extLst>
              <a:ext uri="{FF2B5EF4-FFF2-40B4-BE49-F238E27FC236}">
                <a16:creationId xmlns:a16="http://schemas.microsoft.com/office/drawing/2014/main" id="{F7205D34-266F-5105-5329-B8F2BF6A9A17}"/>
              </a:ext>
            </a:extLst>
          </p:cNvPr>
          <p:cNvGraphicFramePr/>
          <p:nvPr>
            <p:extLst>
              <p:ext uri="{D42A27DB-BD31-4B8C-83A1-F6EECF244321}">
                <p14:modId xmlns:p14="http://schemas.microsoft.com/office/powerpoint/2010/main" val="13467922"/>
              </p:ext>
            </p:extLst>
          </p:nvPr>
        </p:nvGraphicFramePr>
        <p:xfrm>
          <a:off x="4644359" y="1369011"/>
          <a:ext cx="6670351" cy="4854499"/>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12">
            <a:extLst>
              <a:ext uri="{FF2B5EF4-FFF2-40B4-BE49-F238E27FC236}">
                <a16:creationId xmlns:a16="http://schemas.microsoft.com/office/drawing/2014/main" id="{95FC9D6E-3077-9088-A839-9C3CD51DE85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06197" y="-1317495"/>
            <a:ext cx="1758752" cy="1786732"/>
          </a:xfrm>
          <a:prstGeom prst="rect">
            <a:avLst/>
          </a:prstGeom>
        </p:spPr>
      </p:pic>
      <p:cxnSp>
        <p:nvCxnSpPr>
          <p:cNvPr id="17" name="Straight Connector 16">
            <a:extLst>
              <a:ext uri="{FF2B5EF4-FFF2-40B4-BE49-F238E27FC236}">
                <a16:creationId xmlns:a16="http://schemas.microsoft.com/office/drawing/2014/main" id="{CE8FF7C9-AE93-B1E9-E4DE-3CF46B48B131}"/>
              </a:ext>
              <a:ext uri="{C183D7F6-B498-43B3-948B-1728B52AA6E4}">
                <adec:decorative xmlns:adec="http://schemas.microsoft.com/office/drawing/2017/decorative" val="1"/>
              </a:ext>
            </a:extLst>
          </p:cNvPr>
          <p:cNvCxnSpPr>
            <a:cxnSpLocks/>
          </p:cNvCxnSpPr>
          <p:nvPr/>
        </p:nvCxnSpPr>
        <p:spPr>
          <a:xfrm>
            <a:off x="4739951" y="1161399"/>
            <a:ext cx="64567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9698FDB-B27C-F385-6917-2341FE005F74}"/>
              </a:ext>
              <a:ext uri="{C183D7F6-B498-43B3-948B-1728B52AA6E4}">
                <adec:decorative xmlns:adec="http://schemas.microsoft.com/office/drawing/2017/decorative" val="1"/>
              </a:ext>
            </a:extLst>
          </p:cNvPr>
          <p:cNvCxnSpPr>
            <a:cxnSpLocks/>
          </p:cNvCxnSpPr>
          <p:nvPr/>
        </p:nvCxnSpPr>
        <p:spPr>
          <a:xfrm>
            <a:off x="4739951" y="6255913"/>
            <a:ext cx="64567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985443D-FC7B-0C3B-0136-1147404FFACD}"/>
              </a:ext>
              <a:ext uri="{C183D7F6-B498-43B3-948B-1728B52AA6E4}">
                <adec:decorative xmlns:adec="http://schemas.microsoft.com/office/drawing/2017/decorative" val="1"/>
              </a:ext>
            </a:extLst>
          </p:cNvPr>
          <p:cNvCxnSpPr>
            <a:cxnSpLocks/>
          </p:cNvCxnSpPr>
          <p:nvPr/>
        </p:nvCxnSpPr>
        <p:spPr>
          <a:xfrm>
            <a:off x="311188" y="1725485"/>
            <a:ext cx="14024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York St John University logo">
            <a:extLst>
              <a:ext uri="{FF2B5EF4-FFF2-40B4-BE49-F238E27FC236}">
                <a16:creationId xmlns:a16="http://schemas.microsoft.com/office/drawing/2014/main" id="{58922F4C-BD8D-E7FA-7BD2-65351025423B}"/>
              </a:ext>
            </a:extLst>
          </p:cNvPr>
          <p:cNvPicPr>
            <a:picLocks noChangeAspect="1"/>
          </p:cNvPicPr>
          <p:nvPr/>
        </p:nvPicPr>
        <p:blipFill rotWithShape="1">
          <a:blip r:embed="rId5"/>
          <a:srcRect l="13460" t="22047" r="13880" b="21789"/>
          <a:stretch/>
        </p:blipFill>
        <p:spPr>
          <a:xfrm>
            <a:off x="225631" y="237505"/>
            <a:ext cx="2096914" cy="858273"/>
          </a:xfrm>
          <a:prstGeom prst="rect">
            <a:avLst/>
          </a:prstGeom>
        </p:spPr>
      </p:pic>
      <p:sp>
        <p:nvSpPr>
          <p:cNvPr id="16" name="TextBox 15">
            <a:extLst>
              <a:ext uri="{FF2B5EF4-FFF2-40B4-BE49-F238E27FC236}">
                <a16:creationId xmlns:a16="http://schemas.microsoft.com/office/drawing/2014/main" id="{397C777D-EA97-8188-D227-812BF5061C34}"/>
              </a:ext>
            </a:extLst>
          </p:cNvPr>
          <p:cNvSpPr txBox="1"/>
          <p:nvPr/>
        </p:nvSpPr>
        <p:spPr>
          <a:xfrm>
            <a:off x="4644359" y="676848"/>
            <a:ext cx="6097554" cy="378886"/>
          </a:xfrm>
          <a:prstGeom prst="rect">
            <a:avLst/>
          </a:prstGeom>
          <a:noFill/>
        </p:spPr>
        <p:txBody>
          <a:bodyPr wrap="square">
            <a:spAutoFit/>
          </a:bodyPr>
          <a:lstStyle/>
          <a:p>
            <a:pPr rtl="0">
              <a:defRPr sz="1862" b="0" i="0" u="none" strike="noStrike" kern="1200" spc="0" baseline="0">
                <a:solidFill>
                  <a:prstClr val="black"/>
                </a:solidFill>
                <a:latin typeface="Arial" panose="020B0604020202020204" pitchFamily="34" charset="0"/>
                <a:ea typeface="+mn-ea"/>
                <a:cs typeface="Arial" panose="020B0604020202020204" pitchFamily="34" charset="0"/>
              </a:defRPr>
            </a:pPr>
            <a:r>
              <a:rPr lang="en-US" dirty="0"/>
              <a:t>Campus Attendance</a:t>
            </a:r>
          </a:p>
        </p:txBody>
      </p:sp>
      <p:pic>
        <p:nvPicPr>
          <p:cNvPr id="2" name="Picture 1" descr="Good University Guide 2025 Logo for Universit of the Year for Social Inclusion">
            <a:extLst>
              <a:ext uri="{FF2B5EF4-FFF2-40B4-BE49-F238E27FC236}">
                <a16:creationId xmlns:a16="http://schemas.microsoft.com/office/drawing/2014/main" id="{144B9B0C-2F74-8815-4886-FFB0A463E34E}"/>
              </a:ext>
            </a:extLst>
          </p:cNvPr>
          <p:cNvPicPr>
            <a:picLocks noChangeAspect="1"/>
          </p:cNvPicPr>
          <p:nvPr/>
        </p:nvPicPr>
        <p:blipFill>
          <a:blip r:embed="rId6"/>
          <a:stretch>
            <a:fillRect/>
          </a:stretch>
        </p:blipFill>
        <p:spPr>
          <a:xfrm>
            <a:off x="311188" y="5085479"/>
            <a:ext cx="1088742" cy="1438831"/>
          </a:xfrm>
          <a:prstGeom prst="rect">
            <a:avLst/>
          </a:prstGeom>
        </p:spPr>
      </p:pic>
      <p:sp>
        <p:nvSpPr>
          <p:cNvPr id="22" name="TextBox 21">
            <a:extLst>
              <a:ext uri="{FF2B5EF4-FFF2-40B4-BE49-F238E27FC236}">
                <a16:creationId xmlns:a16="http://schemas.microsoft.com/office/drawing/2014/main" id="{693F2C30-47ED-7AD7-B9C4-CCEFFB5B8BBA}"/>
              </a:ext>
            </a:extLst>
          </p:cNvPr>
          <p:cNvSpPr txBox="1"/>
          <p:nvPr/>
        </p:nvSpPr>
        <p:spPr>
          <a:xfrm>
            <a:off x="237387" y="1851211"/>
            <a:ext cx="3359222" cy="3108543"/>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We have been teaching people from across the world for 180 years. We are passionate about giving our students a teaching and learning environment that is safe, exciting, inclusive and inspirational.</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With official 'Sanctuary' status, we also see our role as something bigger than an education provider. Our role in the city of York is one we take seriously. Many of our students and staff are activists, engaging directly with our wider community.</a:t>
            </a:r>
          </a:p>
        </p:txBody>
      </p:sp>
      <p:sp>
        <p:nvSpPr>
          <p:cNvPr id="21" name="Title 1">
            <a:extLst>
              <a:ext uri="{FF2B5EF4-FFF2-40B4-BE49-F238E27FC236}">
                <a16:creationId xmlns:a16="http://schemas.microsoft.com/office/drawing/2014/main" id="{25F98E0D-4FF4-C248-5A5E-C079395CC45C}"/>
              </a:ext>
            </a:extLst>
          </p:cNvPr>
          <p:cNvSpPr txBox="1">
            <a:spLocks noGrp="1"/>
          </p:cNvSpPr>
          <p:nvPr>
            <p:ph type="title" idx="4294967295"/>
          </p:nvPr>
        </p:nvSpPr>
        <p:spPr>
          <a:xfrm>
            <a:off x="212334" y="820665"/>
            <a:ext cx="3317559"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Title 12</a:t>
            </a:r>
          </a:p>
        </p:txBody>
      </p:sp>
    </p:spTree>
    <p:extLst>
      <p:ext uri="{BB962C8B-B14F-4D97-AF65-F5344CB8AC3E}">
        <p14:creationId xmlns:p14="http://schemas.microsoft.com/office/powerpoint/2010/main" val="857060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75246F-2965-1FA3-A594-75519C7E8434}"/>
              </a:ext>
              <a:ext uri="{C183D7F6-B498-43B3-948B-1728B52AA6E4}">
                <adec:decorative xmlns:adec="http://schemas.microsoft.com/office/drawing/2017/decorative" val="1"/>
              </a:ext>
            </a:extLst>
          </p:cNvPr>
          <p:cNvPicPr/>
          <p:nvPr/>
        </p:nvPicPr>
        <p:blipFill>
          <a:blip r:embed="rId2"/>
          <a:stretch>
            <a:fillRect/>
          </a:stretch>
        </p:blipFill>
        <p:spPr>
          <a:xfrm>
            <a:off x="5304432" y="5018954"/>
            <a:ext cx="3371539" cy="3328036"/>
          </a:xfrm>
          <a:prstGeom prst="rect">
            <a:avLst/>
          </a:prstGeom>
        </p:spPr>
      </p:pic>
      <p:pic>
        <p:nvPicPr>
          <p:cNvPr id="7" name="Picture 6">
            <a:extLst>
              <a:ext uri="{FF2B5EF4-FFF2-40B4-BE49-F238E27FC236}">
                <a16:creationId xmlns:a16="http://schemas.microsoft.com/office/drawing/2014/main" id="{146AD066-C774-EC91-8445-3F1A809D564C}"/>
              </a:ext>
              <a:ext uri="{C183D7F6-B498-43B3-948B-1728B52AA6E4}">
                <adec:decorative xmlns:adec="http://schemas.microsoft.com/office/drawing/2017/decorative" val="1"/>
              </a:ext>
            </a:extLst>
          </p:cNvPr>
          <p:cNvPicPr/>
          <p:nvPr/>
        </p:nvPicPr>
        <p:blipFill>
          <a:blip r:embed="rId2"/>
          <a:stretch>
            <a:fillRect/>
          </a:stretch>
        </p:blipFill>
        <p:spPr>
          <a:xfrm>
            <a:off x="9184453" y="-430376"/>
            <a:ext cx="3371539" cy="3328036"/>
          </a:xfrm>
          <a:prstGeom prst="rect">
            <a:avLst/>
          </a:prstGeom>
        </p:spPr>
      </p:pic>
      <p:pic>
        <p:nvPicPr>
          <p:cNvPr id="8" name="Picture 7" descr="York St John University logo">
            <a:extLst>
              <a:ext uri="{FF2B5EF4-FFF2-40B4-BE49-F238E27FC236}">
                <a16:creationId xmlns:a16="http://schemas.microsoft.com/office/drawing/2014/main" id="{BD95D427-EE93-1DFB-A167-4327391C84FD}"/>
              </a:ext>
            </a:extLst>
          </p:cNvPr>
          <p:cNvPicPr/>
          <p:nvPr/>
        </p:nvPicPr>
        <p:blipFill rotWithShape="1">
          <a:blip r:embed="rId3"/>
          <a:srcRect l="12180" t="19258" r="12471" b="21108"/>
          <a:stretch/>
        </p:blipFill>
        <p:spPr>
          <a:xfrm>
            <a:off x="396504" y="375279"/>
            <a:ext cx="3557338" cy="1490793"/>
          </a:xfrm>
          <a:prstGeom prst="rect">
            <a:avLst/>
          </a:prstGeom>
        </p:spPr>
      </p:pic>
      <p:pic>
        <p:nvPicPr>
          <p:cNvPr id="9" name="Picture 8" descr="Students standing together on YSJ Campus">
            <a:extLst>
              <a:ext uri="{FF2B5EF4-FFF2-40B4-BE49-F238E27FC236}">
                <a16:creationId xmlns:a16="http://schemas.microsoft.com/office/drawing/2014/main" id="{66A138FB-AC5A-228F-2778-D88FA781C09B}"/>
              </a:ext>
            </a:extLst>
          </p:cNvPr>
          <p:cNvPicPr/>
          <p:nvPr/>
        </p:nvPicPr>
        <p:blipFill rotWithShape="1">
          <a:blip r:embed="rId4"/>
          <a:srcRect t="24865" b="5472"/>
          <a:stretch/>
        </p:blipFill>
        <p:spPr>
          <a:xfrm>
            <a:off x="7476134" y="2014895"/>
            <a:ext cx="4173189" cy="3833069"/>
          </a:xfrm>
          <a:prstGeom prst="roundRect">
            <a:avLst>
              <a:gd name="adj" fmla="val 8594"/>
            </a:avLst>
          </a:prstGeom>
          <a:solidFill>
            <a:srgbClr val="FFFFFF">
              <a:shade val="85000"/>
            </a:srgbClr>
          </a:solidFill>
          <a:ln w="57150">
            <a:solidFill>
              <a:schemeClr val="bg1"/>
            </a:solidFill>
          </a:ln>
          <a:effectLst/>
        </p:spPr>
      </p:pic>
      <p:pic>
        <p:nvPicPr>
          <p:cNvPr id="10" name="Picture 9" descr="Good University Guide 2025 Logo for Universit of the Year for Social Inclusion">
            <a:extLst>
              <a:ext uri="{FF2B5EF4-FFF2-40B4-BE49-F238E27FC236}">
                <a16:creationId xmlns:a16="http://schemas.microsoft.com/office/drawing/2014/main" id="{596610CF-C9F4-6C7D-779A-2BE215F2A217}"/>
              </a:ext>
            </a:extLst>
          </p:cNvPr>
          <p:cNvPicPr/>
          <p:nvPr/>
        </p:nvPicPr>
        <p:blipFill>
          <a:blip r:embed="rId5"/>
          <a:stretch>
            <a:fillRect/>
          </a:stretch>
        </p:blipFill>
        <p:spPr>
          <a:xfrm>
            <a:off x="4655962" y="2376440"/>
            <a:ext cx="2518275" cy="3328037"/>
          </a:xfrm>
          <a:prstGeom prst="rect">
            <a:avLst/>
          </a:prstGeom>
        </p:spPr>
      </p:pic>
      <p:sp>
        <p:nvSpPr>
          <p:cNvPr id="11" name="TextBox 10">
            <a:extLst>
              <a:ext uri="{FF2B5EF4-FFF2-40B4-BE49-F238E27FC236}">
                <a16:creationId xmlns:a16="http://schemas.microsoft.com/office/drawing/2014/main" id="{EE040387-4104-E5D0-66D6-DC4372326BAA}"/>
              </a:ext>
            </a:extLst>
          </p:cNvPr>
          <p:cNvSpPr txBox="1"/>
          <p:nvPr/>
        </p:nvSpPr>
        <p:spPr>
          <a:xfrm>
            <a:off x="396504" y="5891213"/>
            <a:ext cx="3762619"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yorksj.ac.uk/</a:t>
            </a:r>
            <a:r>
              <a:rPr lang="en-US" u="sng"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social-inclusion</a:t>
            </a:r>
            <a:endParaRPr lang="en-US" u="sng" dirty="0">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83BC4EC-2A9D-0F2F-F27C-541A5410495F}"/>
              </a:ext>
            </a:extLst>
          </p:cNvPr>
          <p:cNvSpPr txBox="1"/>
          <p:nvPr/>
        </p:nvSpPr>
        <p:spPr>
          <a:xfrm>
            <a:off x="378944" y="3429000"/>
            <a:ext cx="4126069" cy="2462213"/>
          </a:xfrm>
          <a:prstGeom prst="rect">
            <a:avLst/>
          </a:prstGeom>
          <a:noFill/>
        </p:spPr>
        <p:txBody>
          <a:bodyPr wrap="square">
            <a:spAutoFit/>
          </a:bodyPr>
          <a:lstStyle/>
          <a:p>
            <a:r>
              <a:rPr lang="en-GB" sz="1400" dirty="0">
                <a:solidFill>
                  <a:schemeClr val="bg1"/>
                </a:solidFill>
                <a:effectLst/>
                <a:latin typeface="Arial" panose="020B0604020202020204" pitchFamily="34" charset="0"/>
                <a:cs typeface="Arial" panose="020B0604020202020204" pitchFamily="34" charset="0"/>
              </a:rPr>
              <a:t>York St John University has been named as the University of the Year for Social Inclusion by The Times and The Sunday Times Good University Guide 2025.</a:t>
            </a:r>
            <a:br>
              <a:rPr lang="en-GB" sz="1400" dirty="0">
                <a:solidFill>
                  <a:schemeClr val="bg1"/>
                </a:solidFill>
                <a:effectLst/>
                <a:latin typeface="Arial" panose="020B0604020202020204" pitchFamily="34" charset="0"/>
                <a:cs typeface="Arial" panose="020B0604020202020204" pitchFamily="34" charset="0"/>
              </a:rPr>
            </a:br>
            <a:endParaRPr lang="en-GB" sz="1400" dirty="0">
              <a:solidFill>
                <a:schemeClr val="bg1"/>
              </a:solidFill>
              <a:effectLst/>
              <a:latin typeface="Arial" panose="020B0604020202020204" pitchFamily="34" charset="0"/>
              <a:cs typeface="Arial" panose="020B0604020202020204" pitchFamily="34" charset="0"/>
            </a:endParaRPr>
          </a:p>
          <a:p>
            <a:r>
              <a:rPr lang="en-GB" sz="1400" dirty="0">
                <a:solidFill>
                  <a:schemeClr val="bg1"/>
                </a:solidFill>
                <a:effectLst/>
                <a:latin typeface="Arial" panose="020B0604020202020204" pitchFamily="34" charset="0"/>
                <a:cs typeface="Arial" panose="020B0604020202020204" pitchFamily="34" charset="0"/>
              </a:rPr>
              <a:t>The award was given in recognition of our commitment to empowering students from all backgrounds with the opportunity to study and thrive in higher education.</a:t>
            </a:r>
          </a:p>
          <a:p>
            <a:endParaRPr lang="en-GB" sz="1400" dirty="0">
              <a:solidFill>
                <a:schemeClr val="bg1"/>
              </a:solidFill>
              <a:effectLst/>
              <a:latin typeface="Arial" panose="020B0604020202020204" pitchFamily="34" charset="0"/>
              <a:cs typeface="Arial" panose="020B0604020202020204" pitchFamily="34" charset="0"/>
            </a:endParaRPr>
          </a:p>
          <a:p>
            <a:r>
              <a:rPr lang="en-GB" sz="1400" dirty="0">
                <a:solidFill>
                  <a:schemeClr val="bg1"/>
                </a:solidFill>
                <a:effectLst/>
                <a:latin typeface="Arial" panose="020B0604020202020204" pitchFamily="34" charset="0"/>
                <a:cs typeface="Arial" panose="020B0604020202020204" pitchFamily="34" charset="0"/>
              </a:rPr>
              <a:t>Find out more at</a:t>
            </a:r>
          </a:p>
        </p:txBody>
      </p:sp>
      <p:sp>
        <p:nvSpPr>
          <p:cNvPr id="13" name="Title 1">
            <a:extLst>
              <a:ext uri="{FF2B5EF4-FFF2-40B4-BE49-F238E27FC236}">
                <a16:creationId xmlns:a16="http://schemas.microsoft.com/office/drawing/2014/main" id="{8A702767-DF8E-4F95-7CEE-39EF24258F74}"/>
              </a:ext>
            </a:extLst>
          </p:cNvPr>
          <p:cNvSpPr/>
          <p:nvPr>
            <p:ph type="title"/>
          </p:nvPr>
        </p:nvSpPr>
        <p:spPr>
          <a:xfrm>
            <a:off x="396504" y="2103437"/>
            <a:ext cx="3557337" cy="1325563"/>
          </a:xfrm>
        </p:spPr>
        <p:txBody>
          <a:bodyPr>
            <a:normAutofit/>
          </a:bodyPr>
          <a:lstStyle/>
          <a:p>
            <a:r>
              <a:rPr lang="en-US" sz="3200" b="1" dirty="0">
                <a:solidFill>
                  <a:schemeClr val="bg1"/>
                </a:solidFill>
                <a:latin typeface="Arial" panose="020B0604020202020204" pitchFamily="34" charset="0"/>
                <a:cs typeface="Arial" panose="020B0604020202020204" pitchFamily="34" charset="0"/>
              </a:rPr>
              <a:t>Where you can</a:t>
            </a:r>
            <a:r>
              <a:rPr lang="en-US" sz="3200" b="1" baseline="0" dirty="0">
                <a:solidFill>
                  <a:schemeClr val="bg1"/>
                </a:solidFill>
                <a:latin typeface="Arial" panose="020B0604020202020204" pitchFamily="34" charset="0"/>
                <a:cs typeface="Arial" panose="020B0604020202020204" pitchFamily="34" charset="0"/>
              </a:rPr>
              <a:t> be yourself</a:t>
            </a:r>
            <a:endParaRPr lang="en-US"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416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1DDD388-5DF0-17E4-AA5D-A8D10E863A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737771" y="2512534"/>
            <a:ext cx="2578204" cy="2619221"/>
          </a:xfrm>
          <a:prstGeom prst="rect">
            <a:avLst/>
          </a:prstGeom>
        </p:spPr>
      </p:pic>
      <p:sp>
        <p:nvSpPr>
          <p:cNvPr id="19" name="Rectangle 18">
            <a:extLst>
              <a:ext uri="{FF2B5EF4-FFF2-40B4-BE49-F238E27FC236}">
                <a16:creationId xmlns:a16="http://schemas.microsoft.com/office/drawing/2014/main" id="{7AC9E568-4FA8-378B-8DC5-6F989A22E2AC}"/>
              </a:ext>
              <a:ext uri="{C183D7F6-B498-43B3-948B-1728B52AA6E4}">
                <adec:decorative xmlns:adec="http://schemas.microsoft.com/office/drawing/2017/decorative" val="1"/>
              </a:ext>
            </a:extLst>
          </p:cNvPr>
          <p:cNvSpPr/>
          <p:nvPr/>
        </p:nvSpPr>
        <p:spPr>
          <a:xfrm>
            <a:off x="6095999" y="1"/>
            <a:ext cx="6096001" cy="368008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Quad York St John University Campus">
            <a:extLst>
              <a:ext uri="{FF2B5EF4-FFF2-40B4-BE49-F238E27FC236}">
                <a16:creationId xmlns:a16="http://schemas.microsoft.com/office/drawing/2014/main" id="{D682B01B-D02B-668F-E369-BDBEC2CD5D11}"/>
              </a:ext>
            </a:extLst>
          </p:cNvPr>
          <p:cNvPicPr>
            <a:picLocks noChangeAspect="1"/>
          </p:cNvPicPr>
          <p:nvPr/>
        </p:nvPicPr>
        <p:blipFill rotWithShape="1">
          <a:blip r:embed="rId3"/>
          <a:srcRect l="178" t="9" r="-76" b="9561"/>
          <a:stretch/>
        </p:blipFill>
        <p:spPr>
          <a:xfrm>
            <a:off x="0" y="-2"/>
            <a:ext cx="6095999" cy="3680081"/>
          </a:xfrm>
          <a:prstGeom prst="rect">
            <a:avLst/>
          </a:prstGeom>
          <a:effectLst/>
        </p:spPr>
      </p:pic>
      <p:pic>
        <p:nvPicPr>
          <p:cNvPr id="7" name="Picture 6" descr="Black and white heritage image of YSJ dining room">
            <a:extLst>
              <a:ext uri="{FF2B5EF4-FFF2-40B4-BE49-F238E27FC236}">
                <a16:creationId xmlns:a16="http://schemas.microsoft.com/office/drawing/2014/main" id="{2D622BF7-AECF-EB78-7ED5-19F2C51E7BCC}"/>
              </a:ext>
            </a:extLst>
          </p:cNvPr>
          <p:cNvPicPr>
            <a:picLocks noChangeAspect="1"/>
          </p:cNvPicPr>
          <p:nvPr/>
        </p:nvPicPr>
        <p:blipFill rotWithShape="1">
          <a:blip r:embed="rId4"/>
          <a:srcRect l="33" t="15960" r="-33" b="5970"/>
          <a:stretch/>
        </p:blipFill>
        <p:spPr>
          <a:xfrm>
            <a:off x="6095999" y="3680083"/>
            <a:ext cx="6095999" cy="3177917"/>
          </a:xfrm>
          <a:prstGeom prst="rect">
            <a:avLst/>
          </a:prstGeom>
          <a:effectLst/>
        </p:spPr>
      </p:pic>
      <p:cxnSp>
        <p:nvCxnSpPr>
          <p:cNvPr id="12" name="Straight Connector 11">
            <a:extLst>
              <a:ext uri="{FF2B5EF4-FFF2-40B4-BE49-F238E27FC236}">
                <a16:creationId xmlns:a16="http://schemas.microsoft.com/office/drawing/2014/main" id="{18EE89DB-81C7-5E79-ED89-F9A267AC50AA}"/>
              </a:ext>
              <a:ext uri="{C183D7F6-B498-43B3-948B-1728B52AA6E4}">
                <adec:decorative xmlns:adec="http://schemas.microsoft.com/office/drawing/2017/decorative" val="1"/>
              </a:ext>
            </a:extLst>
          </p:cNvPr>
          <p:cNvCxnSpPr>
            <a:cxnSpLocks/>
          </p:cNvCxnSpPr>
          <p:nvPr/>
        </p:nvCxnSpPr>
        <p:spPr>
          <a:xfrm>
            <a:off x="539103" y="4640918"/>
            <a:ext cx="1402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24DE7BB9-08CB-63AA-DA27-5C22CDDC81B0}"/>
              </a:ext>
              <a:ext uri="{C183D7F6-B498-43B3-948B-1728B52AA6E4}">
                <adec:decorative xmlns:adec="http://schemas.microsoft.com/office/drawing/2017/decorative" val="1"/>
              </a:ext>
            </a:extLst>
          </p:cNvPr>
          <p:cNvCxnSpPr>
            <a:cxnSpLocks/>
          </p:cNvCxnSpPr>
          <p:nvPr/>
        </p:nvCxnSpPr>
        <p:spPr>
          <a:xfrm>
            <a:off x="6859161" y="1227180"/>
            <a:ext cx="173369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63EC4D1-01D9-8038-B8C9-F22679063A5E}"/>
              </a:ext>
              <a:ext uri="{C183D7F6-B498-43B3-948B-1728B52AA6E4}">
                <adec:decorative xmlns:adec="http://schemas.microsoft.com/office/drawing/2017/decorative" val="1"/>
              </a:ext>
            </a:extLst>
          </p:cNvPr>
          <p:cNvPicPr>
            <a:picLocks noChangeAspect="1"/>
          </p:cNvPicPr>
          <p:nvPr/>
        </p:nvPicPr>
        <p:blipFill>
          <a:blip r:embed="rId5"/>
          <a:srcRect/>
          <a:stretch/>
        </p:blipFill>
        <p:spPr>
          <a:xfrm rot="641130">
            <a:off x="10543159" y="-417853"/>
            <a:ext cx="2212166" cy="2183622"/>
          </a:xfrm>
          <a:prstGeom prst="rect">
            <a:avLst/>
          </a:prstGeom>
        </p:spPr>
      </p:pic>
      <p:pic>
        <p:nvPicPr>
          <p:cNvPr id="25" name="Picture 24" descr="York St John University Logo">
            <a:extLst>
              <a:ext uri="{FF2B5EF4-FFF2-40B4-BE49-F238E27FC236}">
                <a16:creationId xmlns:a16="http://schemas.microsoft.com/office/drawing/2014/main" id="{5D493E5B-565D-84A1-C487-3B742B2F1508}"/>
              </a:ext>
            </a:extLst>
          </p:cNvPr>
          <p:cNvPicPr>
            <a:picLocks noChangeAspect="1"/>
          </p:cNvPicPr>
          <p:nvPr/>
        </p:nvPicPr>
        <p:blipFill>
          <a:blip r:embed="rId6"/>
          <a:stretch>
            <a:fillRect/>
          </a:stretch>
        </p:blipFill>
        <p:spPr>
          <a:xfrm>
            <a:off x="308422" y="322360"/>
            <a:ext cx="1709664" cy="684637"/>
          </a:xfrm>
          <a:prstGeom prst="rect">
            <a:avLst/>
          </a:prstGeom>
        </p:spPr>
      </p:pic>
      <p:pic>
        <p:nvPicPr>
          <p:cNvPr id="2" name="Picture 1" descr="Good University Guide 2025 Logo for Universit of the Year for Social Inclusion">
            <a:extLst>
              <a:ext uri="{FF2B5EF4-FFF2-40B4-BE49-F238E27FC236}">
                <a16:creationId xmlns:a16="http://schemas.microsoft.com/office/drawing/2014/main" id="{BD2BF2BA-1E35-4684-914E-8EC12C2A93E8}"/>
              </a:ext>
            </a:extLst>
          </p:cNvPr>
          <p:cNvPicPr>
            <a:picLocks noChangeAspect="1"/>
          </p:cNvPicPr>
          <p:nvPr/>
        </p:nvPicPr>
        <p:blipFill>
          <a:blip r:embed="rId7"/>
          <a:stretch>
            <a:fillRect/>
          </a:stretch>
        </p:blipFill>
        <p:spPr>
          <a:xfrm>
            <a:off x="10718713" y="4986437"/>
            <a:ext cx="1172258" cy="1549203"/>
          </a:xfrm>
          <a:prstGeom prst="rect">
            <a:avLst/>
          </a:prstGeom>
        </p:spPr>
      </p:pic>
      <p:sp>
        <p:nvSpPr>
          <p:cNvPr id="18" name="TextBox 17">
            <a:extLst>
              <a:ext uri="{FF2B5EF4-FFF2-40B4-BE49-F238E27FC236}">
                <a16:creationId xmlns:a16="http://schemas.microsoft.com/office/drawing/2014/main" id="{A4C90D03-8BA3-D749-28A6-5EFDD87C9DA7}"/>
              </a:ext>
            </a:extLst>
          </p:cNvPr>
          <p:cNvSpPr txBox="1"/>
          <p:nvPr/>
        </p:nvSpPr>
        <p:spPr>
          <a:xfrm>
            <a:off x="6785359" y="1429998"/>
            <a:ext cx="4437589" cy="1600438"/>
          </a:xfrm>
          <a:prstGeom prst="rect">
            <a:avLst/>
          </a:prstGeom>
          <a:noFill/>
        </p:spPr>
        <p:txBody>
          <a:bodyPr wrap="square">
            <a:spAutoFit/>
          </a:bodyPr>
          <a:lstStyle/>
          <a:p>
            <a:r>
              <a:rPr lang="en-US" sz="1400" dirty="0">
                <a:solidFill>
                  <a:schemeClr val="bg1"/>
                </a:solidFill>
              </a:rPr>
              <a:t>Founded in 1841 York St John University has been at the forefront of Higher Education for over 175 years.</a:t>
            </a:r>
          </a:p>
          <a:p>
            <a:endParaRPr lang="en-US" sz="1400" dirty="0">
              <a:solidFill>
                <a:schemeClr val="bg1"/>
              </a:solidFill>
            </a:endParaRPr>
          </a:p>
          <a:p>
            <a:r>
              <a:rPr lang="en-US" sz="1400" dirty="0">
                <a:solidFill>
                  <a:schemeClr val="bg1"/>
                </a:solidFill>
              </a:rPr>
              <a:t>In 1841 and for the next 134 years the college’s primary role was the training of schoolteachers. Students could enter the college at 15 years old. The age of entry was raised to 17 in 1844. By 1842 there were 11 students.</a:t>
            </a:r>
          </a:p>
        </p:txBody>
      </p:sp>
      <p:sp>
        <p:nvSpPr>
          <p:cNvPr id="14" name="Title 1">
            <a:extLst>
              <a:ext uri="{FF2B5EF4-FFF2-40B4-BE49-F238E27FC236}">
                <a16:creationId xmlns:a16="http://schemas.microsoft.com/office/drawing/2014/main" id="{5DAEE321-91C5-9771-2416-4A9B73800093}"/>
              </a:ext>
            </a:extLst>
          </p:cNvPr>
          <p:cNvSpPr txBox="1">
            <a:spLocks/>
          </p:cNvSpPr>
          <p:nvPr/>
        </p:nvSpPr>
        <p:spPr>
          <a:xfrm>
            <a:off x="6760307" y="322360"/>
            <a:ext cx="5565135"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Our history</a:t>
            </a:r>
          </a:p>
        </p:txBody>
      </p:sp>
      <p:sp>
        <p:nvSpPr>
          <p:cNvPr id="11" name="TextBox 10">
            <a:extLst>
              <a:ext uri="{FF2B5EF4-FFF2-40B4-BE49-F238E27FC236}">
                <a16:creationId xmlns:a16="http://schemas.microsoft.com/office/drawing/2014/main" id="{B744F83F-A509-FFB0-19F3-608D7501B7E2}"/>
              </a:ext>
            </a:extLst>
          </p:cNvPr>
          <p:cNvSpPr txBox="1"/>
          <p:nvPr/>
        </p:nvSpPr>
        <p:spPr>
          <a:xfrm>
            <a:off x="465301" y="4843736"/>
            <a:ext cx="4365023" cy="1600438"/>
          </a:xfrm>
          <a:prstGeom prst="rect">
            <a:avLst/>
          </a:prstGeom>
          <a:noFill/>
        </p:spPr>
        <p:txBody>
          <a:bodyPr wrap="square">
            <a:spAutoFit/>
          </a:bodyPr>
          <a:lstStyle/>
          <a:p>
            <a:r>
              <a:rPr lang="en-US" sz="1400" dirty="0"/>
              <a:t>At York St John University we pride ourselves on our community and heritage.</a:t>
            </a:r>
          </a:p>
          <a:p>
            <a:endParaRPr lang="en-US" sz="1400" dirty="0"/>
          </a:p>
          <a:p>
            <a:r>
              <a:rPr lang="en-US" sz="1400" dirty="0"/>
              <a:t>We have been teaching people from across the world for 180 years. We are passionate about giving our students a teaching and learning environment that is safe, exciting, inclusive and inspirational.</a:t>
            </a:r>
          </a:p>
        </p:txBody>
      </p:sp>
      <p:sp>
        <p:nvSpPr>
          <p:cNvPr id="8" name="Title 1">
            <a:extLst>
              <a:ext uri="{FF2B5EF4-FFF2-40B4-BE49-F238E27FC236}">
                <a16:creationId xmlns:a16="http://schemas.microsoft.com/office/drawing/2014/main" id="{63133DA1-FCE6-2459-213B-CA65906D4FF0}"/>
              </a:ext>
            </a:extLst>
          </p:cNvPr>
          <p:cNvSpPr txBox="1">
            <a:spLocks noGrp="1"/>
          </p:cNvSpPr>
          <p:nvPr>
            <p:ph type="title" idx="4294967295"/>
          </p:nvPr>
        </p:nvSpPr>
        <p:spPr>
          <a:xfrm>
            <a:off x="440249" y="3736098"/>
            <a:ext cx="3317559"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About us</a:t>
            </a:r>
          </a:p>
        </p:txBody>
      </p:sp>
    </p:spTree>
    <p:extLst>
      <p:ext uri="{BB962C8B-B14F-4D97-AF65-F5344CB8AC3E}">
        <p14:creationId xmlns:p14="http://schemas.microsoft.com/office/powerpoint/2010/main" val="306507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he Quad York St John University Campus">
            <a:extLst>
              <a:ext uri="{FF2B5EF4-FFF2-40B4-BE49-F238E27FC236}">
                <a16:creationId xmlns:a16="http://schemas.microsoft.com/office/drawing/2014/main" id="{FD2AD903-5766-2DE7-0C81-67F8B63E73EA}"/>
              </a:ext>
            </a:extLst>
          </p:cNvPr>
          <p:cNvPicPr>
            <a:picLocks noChangeAspect="1"/>
          </p:cNvPicPr>
          <p:nvPr/>
        </p:nvPicPr>
        <p:blipFill rotWithShape="1">
          <a:blip r:embed="rId2">
            <a:alphaModFix amt="35000"/>
          </a:blip>
          <a:srcRect l="178" t="11" r="-76" b="15729"/>
          <a:stretch/>
        </p:blipFill>
        <p:spPr>
          <a:xfrm>
            <a:off x="0" y="-2"/>
            <a:ext cx="12192000" cy="6858002"/>
          </a:xfrm>
          <a:prstGeom prst="rect">
            <a:avLst/>
          </a:prstGeom>
          <a:effectLst/>
        </p:spPr>
      </p:pic>
      <p:sp>
        <p:nvSpPr>
          <p:cNvPr id="2" name="Title 1">
            <a:extLst>
              <a:ext uri="{FF2B5EF4-FFF2-40B4-BE49-F238E27FC236}">
                <a16:creationId xmlns:a16="http://schemas.microsoft.com/office/drawing/2014/main" id="{B7579B54-EA7B-91C5-6079-B500761F9A0C}"/>
              </a:ext>
            </a:extLst>
          </p:cNvPr>
          <p:cNvSpPr>
            <a:spLocks noGrp="1"/>
          </p:cNvSpPr>
          <p:nvPr>
            <p:ph type="title"/>
          </p:nvPr>
        </p:nvSpPr>
        <p:spPr>
          <a:xfrm>
            <a:off x="794065" y="1339900"/>
            <a:ext cx="3745284" cy="1975980"/>
          </a:xfrm>
        </p:spPr>
        <p:txBody>
          <a:bodyPr>
            <a:normAutofit/>
          </a:bodyPr>
          <a:lstStyle/>
          <a:p>
            <a:r>
              <a:rPr lang="en-US" sz="11200" b="1" dirty="0">
                <a:solidFill>
                  <a:schemeClr val="bg1"/>
                </a:solidFill>
                <a:latin typeface="Arial" panose="020B0604020202020204" pitchFamily="34" charset="0"/>
                <a:cs typeface="Arial" panose="020B0604020202020204" pitchFamily="34" charset="0"/>
              </a:rPr>
              <a:t>180</a:t>
            </a:r>
            <a:endParaRPr lang="en-US" sz="9600" b="1"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817AAD2-DC72-9170-BB79-8A50B9104138}"/>
              </a:ext>
            </a:extLst>
          </p:cNvPr>
          <p:cNvSpPr>
            <a:spLocks noGrp="1"/>
          </p:cNvSpPr>
          <p:nvPr>
            <p:ph idx="1"/>
          </p:nvPr>
        </p:nvSpPr>
        <p:spPr>
          <a:xfrm>
            <a:off x="1019209" y="3027698"/>
            <a:ext cx="4452377" cy="2306218"/>
          </a:xfrm>
        </p:spPr>
        <p:txBody>
          <a:bodyPr>
            <a:normAutofit/>
          </a:bodyPr>
          <a:lstStyle/>
          <a:p>
            <a:pPr marL="0" indent="0">
              <a:buNone/>
            </a:pPr>
            <a:r>
              <a:rPr lang="en-US" sz="4000" dirty="0">
                <a:solidFill>
                  <a:schemeClr val="bg1"/>
                </a:solidFill>
                <a:latin typeface="Arial" panose="020B0604020202020204" pitchFamily="34" charset="0"/>
                <a:cs typeface="Arial" panose="020B0604020202020204" pitchFamily="34" charset="0"/>
              </a:rPr>
              <a:t>years of teaching people from across the world in the heart of York</a:t>
            </a:r>
          </a:p>
        </p:txBody>
      </p:sp>
      <p:cxnSp>
        <p:nvCxnSpPr>
          <p:cNvPr id="5" name="Straight Connector 4">
            <a:extLst>
              <a:ext uri="{FF2B5EF4-FFF2-40B4-BE49-F238E27FC236}">
                <a16:creationId xmlns:a16="http://schemas.microsoft.com/office/drawing/2014/main" id="{EDA54407-DD69-EF4D-C460-8808F4E7EC67}"/>
              </a:ext>
              <a:ext uri="{C183D7F6-B498-43B3-948B-1728B52AA6E4}">
                <adec:decorative xmlns:adec="http://schemas.microsoft.com/office/drawing/2017/decorative" val="1"/>
              </a:ext>
            </a:extLst>
          </p:cNvPr>
          <p:cNvCxnSpPr>
            <a:cxnSpLocks/>
          </p:cNvCxnSpPr>
          <p:nvPr/>
        </p:nvCxnSpPr>
        <p:spPr>
          <a:xfrm>
            <a:off x="631982" y="1455647"/>
            <a:ext cx="0" cy="40770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8" name="Picture 7" descr="York St John University Logo">
            <a:extLst>
              <a:ext uri="{FF2B5EF4-FFF2-40B4-BE49-F238E27FC236}">
                <a16:creationId xmlns:a16="http://schemas.microsoft.com/office/drawing/2014/main" id="{20E5F2D1-1A3E-8277-DB5E-279173DB9BE5}"/>
              </a:ext>
            </a:extLst>
          </p:cNvPr>
          <p:cNvPicPr>
            <a:picLocks noChangeAspect="1"/>
          </p:cNvPicPr>
          <p:nvPr/>
        </p:nvPicPr>
        <p:blipFill>
          <a:blip r:embed="rId3"/>
          <a:stretch>
            <a:fillRect/>
          </a:stretch>
        </p:blipFill>
        <p:spPr>
          <a:xfrm>
            <a:off x="10158245" y="300942"/>
            <a:ext cx="1709664" cy="684637"/>
          </a:xfrm>
          <a:prstGeom prst="rect">
            <a:avLst/>
          </a:prstGeom>
        </p:spPr>
      </p:pic>
      <p:sp>
        <p:nvSpPr>
          <p:cNvPr id="14" name="Title 1">
            <a:extLst>
              <a:ext uri="{FF2B5EF4-FFF2-40B4-BE49-F238E27FC236}">
                <a16:creationId xmlns:a16="http://schemas.microsoft.com/office/drawing/2014/main" id="{99C9BE3F-67DA-1BE9-C7FE-687B10054982}"/>
              </a:ext>
            </a:extLst>
          </p:cNvPr>
          <p:cNvSpPr txBox="1">
            <a:spLocks/>
          </p:cNvSpPr>
          <p:nvPr/>
        </p:nvSpPr>
        <p:spPr>
          <a:xfrm>
            <a:off x="6419361" y="1339900"/>
            <a:ext cx="3745284" cy="197598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200" b="1" dirty="0">
                <a:solidFill>
                  <a:schemeClr val="bg1"/>
                </a:solidFill>
                <a:latin typeface="Arial" panose="020B0604020202020204" pitchFamily="34" charset="0"/>
                <a:cs typeface="Arial" panose="020B0604020202020204" pitchFamily="34" charset="0"/>
              </a:rPr>
              <a:t>Top 5</a:t>
            </a:r>
            <a:endParaRPr lang="en-US" sz="9600" b="1" dirty="0">
              <a:solidFill>
                <a:schemeClr val="bg1"/>
              </a:solidFill>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990FF65E-19F8-4570-89E2-FECA6EBCEF55}"/>
              </a:ext>
            </a:extLst>
          </p:cNvPr>
          <p:cNvSpPr txBox="1">
            <a:spLocks/>
          </p:cNvSpPr>
          <p:nvPr/>
        </p:nvSpPr>
        <p:spPr>
          <a:xfrm>
            <a:off x="6644505" y="3027698"/>
            <a:ext cx="4753420" cy="23062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solidFill>
                  <a:schemeClr val="bg1"/>
                </a:solidFill>
                <a:latin typeface="Arial" panose="020B0604020202020204" pitchFamily="34" charset="0"/>
                <a:cs typeface="Arial" panose="020B0604020202020204" pitchFamily="34" charset="0"/>
              </a:rPr>
              <a:t>We are top 5 in the North East for academic support</a:t>
            </a:r>
          </a:p>
          <a:p>
            <a:pPr marL="0" indent="0">
              <a:buFont typeface="Arial" panose="020B0604020202020204" pitchFamily="34" charset="0"/>
              <a:buNone/>
            </a:pPr>
            <a:r>
              <a:rPr lang="en-US" sz="2400" dirty="0">
                <a:solidFill>
                  <a:schemeClr val="bg1"/>
                </a:solidFill>
                <a:latin typeface="Arial" panose="020B0604020202020204" pitchFamily="34" charset="0"/>
                <a:cs typeface="Arial" panose="020B0604020202020204" pitchFamily="34" charset="0"/>
              </a:rPr>
              <a:t>(NSS 2024)</a:t>
            </a:r>
          </a:p>
        </p:txBody>
      </p:sp>
      <p:cxnSp>
        <p:nvCxnSpPr>
          <p:cNvPr id="16" name="Straight Connector 15">
            <a:extLst>
              <a:ext uri="{FF2B5EF4-FFF2-40B4-BE49-F238E27FC236}">
                <a16:creationId xmlns:a16="http://schemas.microsoft.com/office/drawing/2014/main" id="{F6E3C8A0-0F66-947F-B3F0-F5B469FA0CAD}"/>
              </a:ext>
              <a:ext uri="{C183D7F6-B498-43B3-948B-1728B52AA6E4}">
                <adec:decorative xmlns:adec="http://schemas.microsoft.com/office/drawing/2017/decorative" val="1"/>
              </a:ext>
            </a:extLst>
          </p:cNvPr>
          <p:cNvCxnSpPr>
            <a:cxnSpLocks/>
          </p:cNvCxnSpPr>
          <p:nvPr/>
        </p:nvCxnSpPr>
        <p:spPr>
          <a:xfrm>
            <a:off x="6257278" y="1455647"/>
            <a:ext cx="0" cy="407705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Picture 5" descr="Good University Guide 2025 Logo for Universit of the Year for Social Inclusion">
            <a:extLst>
              <a:ext uri="{FF2B5EF4-FFF2-40B4-BE49-F238E27FC236}">
                <a16:creationId xmlns:a16="http://schemas.microsoft.com/office/drawing/2014/main" id="{5D69BA28-9926-9986-3731-10DC494316FF}"/>
              </a:ext>
            </a:extLst>
          </p:cNvPr>
          <p:cNvPicPr>
            <a:picLocks noChangeAspect="1"/>
          </p:cNvPicPr>
          <p:nvPr/>
        </p:nvPicPr>
        <p:blipFill>
          <a:blip r:embed="rId4"/>
          <a:stretch>
            <a:fillRect/>
          </a:stretch>
        </p:blipFill>
        <p:spPr>
          <a:xfrm>
            <a:off x="10510752" y="4889482"/>
            <a:ext cx="1172258" cy="1549203"/>
          </a:xfrm>
          <a:prstGeom prst="rect">
            <a:avLst/>
          </a:prstGeom>
        </p:spPr>
      </p:pic>
    </p:spTree>
    <p:extLst>
      <p:ext uri="{BB962C8B-B14F-4D97-AF65-F5344CB8AC3E}">
        <p14:creationId xmlns:p14="http://schemas.microsoft.com/office/powerpoint/2010/main" val="795894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1DDD388-5DF0-17E4-AA5D-A8D10E863A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02542" y="5616116"/>
            <a:ext cx="1758752" cy="1786732"/>
          </a:xfrm>
          <a:prstGeom prst="rect">
            <a:avLst/>
          </a:prstGeom>
        </p:spPr>
      </p:pic>
      <p:pic>
        <p:nvPicPr>
          <p:cNvPr id="5" name="Picture 4" descr="The Quad York St John University Campus">
            <a:extLst>
              <a:ext uri="{FF2B5EF4-FFF2-40B4-BE49-F238E27FC236}">
                <a16:creationId xmlns:a16="http://schemas.microsoft.com/office/drawing/2014/main" id="{D682B01B-D02B-668F-E369-BDBEC2CD5D11}"/>
              </a:ext>
            </a:extLst>
          </p:cNvPr>
          <p:cNvPicPr>
            <a:picLocks noChangeAspect="1"/>
          </p:cNvPicPr>
          <p:nvPr/>
        </p:nvPicPr>
        <p:blipFill rotWithShape="1">
          <a:blip r:embed="rId3"/>
          <a:srcRect l="36155" t="2642" r="15687" b="16038"/>
          <a:stretch/>
        </p:blipFill>
        <p:spPr>
          <a:xfrm>
            <a:off x="0" y="0"/>
            <a:ext cx="6089837" cy="6858000"/>
          </a:xfrm>
          <a:prstGeom prst="rect">
            <a:avLst/>
          </a:prstGeom>
          <a:effectLst/>
        </p:spPr>
      </p:pic>
      <p:cxnSp>
        <p:nvCxnSpPr>
          <p:cNvPr id="12" name="Straight Connector 11">
            <a:extLst>
              <a:ext uri="{FF2B5EF4-FFF2-40B4-BE49-F238E27FC236}">
                <a16:creationId xmlns:a16="http://schemas.microsoft.com/office/drawing/2014/main" id="{18EE89DB-81C7-5E79-ED89-F9A267AC50AA}"/>
              </a:ext>
              <a:ext uri="{C183D7F6-B498-43B3-948B-1728B52AA6E4}">
                <adec:decorative xmlns:adec="http://schemas.microsoft.com/office/drawing/2017/decorative" val="1"/>
              </a:ext>
            </a:extLst>
          </p:cNvPr>
          <p:cNvCxnSpPr>
            <a:cxnSpLocks/>
          </p:cNvCxnSpPr>
          <p:nvPr/>
        </p:nvCxnSpPr>
        <p:spPr>
          <a:xfrm>
            <a:off x="7101326" y="1562148"/>
            <a:ext cx="1402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5" name="Picture 24" descr="York St John University Logo">
            <a:extLst>
              <a:ext uri="{FF2B5EF4-FFF2-40B4-BE49-F238E27FC236}">
                <a16:creationId xmlns:a16="http://schemas.microsoft.com/office/drawing/2014/main" id="{5D493E5B-565D-84A1-C487-3B742B2F1508}"/>
              </a:ext>
            </a:extLst>
          </p:cNvPr>
          <p:cNvPicPr>
            <a:picLocks noChangeAspect="1"/>
          </p:cNvPicPr>
          <p:nvPr/>
        </p:nvPicPr>
        <p:blipFill>
          <a:blip r:embed="rId4"/>
          <a:stretch>
            <a:fillRect/>
          </a:stretch>
        </p:blipFill>
        <p:spPr>
          <a:xfrm>
            <a:off x="308422" y="322360"/>
            <a:ext cx="1709664" cy="684637"/>
          </a:xfrm>
          <a:prstGeom prst="rect">
            <a:avLst/>
          </a:prstGeom>
        </p:spPr>
      </p:pic>
      <p:pic>
        <p:nvPicPr>
          <p:cNvPr id="3" name="Picture 2">
            <a:extLst>
              <a:ext uri="{FF2B5EF4-FFF2-40B4-BE49-F238E27FC236}">
                <a16:creationId xmlns:a16="http://schemas.microsoft.com/office/drawing/2014/main" id="{17A7931A-D1A2-80E7-01EF-8A725F9BF6F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366793" y="-702372"/>
            <a:ext cx="2231454" cy="2098893"/>
          </a:xfrm>
          <a:prstGeom prst="rect">
            <a:avLst/>
          </a:prstGeom>
        </p:spPr>
      </p:pic>
      <p:pic>
        <p:nvPicPr>
          <p:cNvPr id="2" name="Picture 1" descr="Good University Guide 2025 Logo for Universit of the Year for Social Inclusion">
            <a:extLst>
              <a:ext uri="{FF2B5EF4-FFF2-40B4-BE49-F238E27FC236}">
                <a16:creationId xmlns:a16="http://schemas.microsoft.com/office/drawing/2014/main" id="{29FFD8CF-C160-D7EE-287E-A50928E027F1}"/>
              </a:ext>
            </a:extLst>
          </p:cNvPr>
          <p:cNvPicPr>
            <a:picLocks noChangeAspect="1"/>
          </p:cNvPicPr>
          <p:nvPr/>
        </p:nvPicPr>
        <p:blipFill>
          <a:blip r:embed="rId6"/>
          <a:stretch>
            <a:fillRect/>
          </a:stretch>
        </p:blipFill>
        <p:spPr>
          <a:xfrm>
            <a:off x="391650" y="4671280"/>
            <a:ext cx="1267301" cy="1674808"/>
          </a:xfrm>
          <a:prstGeom prst="rect">
            <a:avLst/>
          </a:prstGeom>
        </p:spPr>
      </p:pic>
      <p:sp>
        <p:nvSpPr>
          <p:cNvPr id="11" name="TextBox 10">
            <a:extLst>
              <a:ext uri="{FF2B5EF4-FFF2-40B4-BE49-F238E27FC236}">
                <a16:creationId xmlns:a16="http://schemas.microsoft.com/office/drawing/2014/main" id="{B744F83F-A509-FFB0-19F3-608D7501B7E2}"/>
              </a:ext>
            </a:extLst>
          </p:cNvPr>
          <p:cNvSpPr txBox="1"/>
          <p:nvPr/>
        </p:nvSpPr>
        <p:spPr>
          <a:xfrm>
            <a:off x="7027524" y="1764966"/>
            <a:ext cx="4365023" cy="4031873"/>
          </a:xfrm>
          <a:prstGeom prst="rect">
            <a:avLst/>
          </a:prstGeom>
          <a:noFill/>
        </p:spPr>
        <p:txBody>
          <a:bodyPr wrap="square">
            <a:spAutoFit/>
          </a:bodyPr>
          <a:lstStyle/>
          <a:p>
            <a:r>
              <a:rPr lang="en-GB" sz="2000" b="1" i="0" dirty="0">
                <a:solidFill>
                  <a:srgbClr val="000000"/>
                </a:solidFill>
                <a:effectLst/>
                <a:highlight>
                  <a:srgbClr val="FFFFFF"/>
                </a:highlight>
                <a:latin typeface="Arial" panose="020B0604020202020204" pitchFamily="34" charset="0"/>
                <a:cs typeface="Arial" panose="020B0604020202020204" pitchFamily="34" charset="0"/>
              </a:rPr>
              <a:t>Founded in 1841, we transform lives through the power of education across the generations.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At York St John University we pride ourselves on our community and heritage.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have been teaching people from across the world for 180 years. We are passionate about giving our students a teaching and learning environment that is safe, exciting, inclusive and inspirational.</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With official 'Sanctuary' status, we also see our role as something bigger than an education provider. Our role in the city of York is one we take seriously. Many of our students and staff are activists, engaging directly with our wider community.</a:t>
            </a:r>
          </a:p>
        </p:txBody>
      </p:sp>
      <p:sp>
        <p:nvSpPr>
          <p:cNvPr id="8" name="Title 1">
            <a:extLst>
              <a:ext uri="{FF2B5EF4-FFF2-40B4-BE49-F238E27FC236}">
                <a16:creationId xmlns:a16="http://schemas.microsoft.com/office/drawing/2014/main" id="{63133DA1-FCE6-2459-213B-CA65906D4FF0}"/>
              </a:ext>
            </a:extLst>
          </p:cNvPr>
          <p:cNvSpPr txBox="1">
            <a:spLocks noGrp="1"/>
          </p:cNvSpPr>
          <p:nvPr>
            <p:ph type="title" idx="4294967295"/>
          </p:nvPr>
        </p:nvSpPr>
        <p:spPr>
          <a:xfrm>
            <a:off x="7002472" y="657328"/>
            <a:ext cx="3317559"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Title 5</a:t>
            </a:r>
          </a:p>
        </p:txBody>
      </p:sp>
    </p:spTree>
    <p:extLst>
      <p:ext uri="{BB962C8B-B14F-4D97-AF65-F5344CB8AC3E}">
        <p14:creationId xmlns:p14="http://schemas.microsoft.com/office/powerpoint/2010/main" val="26342093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e Quad York St John University Campus">
            <a:extLst>
              <a:ext uri="{FF2B5EF4-FFF2-40B4-BE49-F238E27FC236}">
                <a16:creationId xmlns:a16="http://schemas.microsoft.com/office/drawing/2014/main" id="{D682B01B-D02B-668F-E369-BDBEC2CD5D11}"/>
              </a:ext>
            </a:extLst>
          </p:cNvPr>
          <p:cNvPicPr>
            <a:picLocks noChangeAspect="1"/>
          </p:cNvPicPr>
          <p:nvPr/>
        </p:nvPicPr>
        <p:blipFill rotWithShape="1">
          <a:blip r:embed="rId2"/>
          <a:srcRect l="39454" r="21192" b="341"/>
          <a:stretch/>
        </p:blipFill>
        <p:spPr>
          <a:xfrm>
            <a:off x="4031653" y="0"/>
            <a:ext cx="4060800" cy="6858000"/>
          </a:xfrm>
          <a:prstGeom prst="rect">
            <a:avLst/>
          </a:prstGeom>
          <a:effectLst/>
        </p:spPr>
      </p:pic>
      <p:cxnSp>
        <p:nvCxnSpPr>
          <p:cNvPr id="12" name="Straight Connector 11">
            <a:extLst>
              <a:ext uri="{FF2B5EF4-FFF2-40B4-BE49-F238E27FC236}">
                <a16:creationId xmlns:a16="http://schemas.microsoft.com/office/drawing/2014/main" id="{18EE89DB-81C7-5E79-ED89-F9A267AC50AA}"/>
              </a:ext>
              <a:ext uri="{C183D7F6-B498-43B3-948B-1728B52AA6E4}">
                <adec:decorative xmlns:adec="http://schemas.microsoft.com/office/drawing/2017/decorative" val="1"/>
              </a:ext>
            </a:extLst>
          </p:cNvPr>
          <p:cNvCxnSpPr>
            <a:cxnSpLocks/>
          </p:cNvCxnSpPr>
          <p:nvPr/>
        </p:nvCxnSpPr>
        <p:spPr>
          <a:xfrm>
            <a:off x="507587" y="1756054"/>
            <a:ext cx="14024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7A7931A-D1A2-80E7-01EF-8A725F9BF6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786996" y="-762869"/>
            <a:ext cx="2231454" cy="2098893"/>
          </a:xfrm>
          <a:prstGeom prst="rect">
            <a:avLst/>
          </a:prstGeom>
        </p:spPr>
      </p:pic>
      <p:sp>
        <p:nvSpPr>
          <p:cNvPr id="16" name="Rectangle 15">
            <a:extLst>
              <a:ext uri="{FF2B5EF4-FFF2-40B4-BE49-F238E27FC236}">
                <a16:creationId xmlns:a16="http://schemas.microsoft.com/office/drawing/2014/main" id="{FF13D5D9-C3BD-80FC-86A8-219D206C1CC4}"/>
              </a:ext>
              <a:ext uri="{C183D7F6-B498-43B3-948B-1728B52AA6E4}">
                <adec:decorative xmlns:adec="http://schemas.microsoft.com/office/drawing/2017/decorative" val="1"/>
              </a:ext>
            </a:extLst>
          </p:cNvPr>
          <p:cNvSpPr/>
          <p:nvPr/>
        </p:nvSpPr>
        <p:spPr>
          <a:xfrm>
            <a:off x="8139953" y="0"/>
            <a:ext cx="4052047" cy="22681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4BB845-7D0A-0FFC-F01D-5C374ADA2C05}"/>
              </a:ext>
              <a:ext uri="{C183D7F6-B498-43B3-948B-1728B52AA6E4}">
                <adec:decorative xmlns:adec="http://schemas.microsoft.com/office/drawing/2017/decorative" val="1"/>
              </a:ext>
            </a:extLst>
          </p:cNvPr>
          <p:cNvSpPr/>
          <p:nvPr/>
        </p:nvSpPr>
        <p:spPr>
          <a:xfrm>
            <a:off x="8139953" y="4583875"/>
            <a:ext cx="4052047" cy="22681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6B3F958B-A048-BF85-F280-D5552E6C3723}"/>
              </a:ext>
            </a:extLst>
          </p:cNvPr>
          <p:cNvSpPr txBox="1">
            <a:spLocks/>
          </p:cNvSpPr>
          <p:nvPr/>
        </p:nvSpPr>
        <p:spPr>
          <a:xfrm>
            <a:off x="8661422" y="5555246"/>
            <a:ext cx="3009108" cy="1118686"/>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For carbon reduction among UK universities</a:t>
            </a:r>
          </a:p>
          <a:p>
            <a:pPr marL="0" indent="0" algn="ctr">
              <a:buFont typeface="Arial" panose="020B0604020202020204" pitchFamily="34" charset="0"/>
              <a:buNone/>
            </a:pPr>
            <a:r>
              <a:rPr lang="en-US" sz="1500" dirty="0">
                <a:solidFill>
                  <a:schemeClr val="bg1"/>
                </a:solidFill>
                <a:latin typeface="Arial" panose="020B0604020202020204" pitchFamily="34" charset="0"/>
                <a:cs typeface="Arial" panose="020B0604020202020204" pitchFamily="34" charset="0"/>
              </a:rPr>
              <a:t>(People and Planet Green </a:t>
            </a:r>
            <a:br>
              <a:rPr lang="en-US" sz="1500" dirty="0">
                <a:solidFill>
                  <a:schemeClr val="bg1"/>
                </a:solidFill>
                <a:latin typeface="Arial" panose="020B0604020202020204" pitchFamily="34" charset="0"/>
                <a:cs typeface="Arial" panose="020B0604020202020204" pitchFamily="34" charset="0"/>
              </a:rPr>
            </a:br>
            <a:r>
              <a:rPr lang="en-US" sz="1500" dirty="0">
                <a:solidFill>
                  <a:schemeClr val="bg1"/>
                </a:solidFill>
                <a:latin typeface="Arial" panose="020B0604020202020204" pitchFamily="34" charset="0"/>
                <a:cs typeface="Arial" panose="020B0604020202020204" pitchFamily="34" charset="0"/>
              </a:rPr>
              <a:t>League 2022)</a:t>
            </a:r>
          </a:p>
        </p:txBody>
      </p:sp>
      <p:sp>
        <p:nvSpPr>
          <p:cNvPr id="23" name="Title 1">
            <a:extLst>
              <a:ext uri="{FF2B5EF4-FFF2-40B4-BE49-F238E27FC236}">
                <a16:creationId xmlns:a16="http://schemas.microsoft.com/office/drawing/2014/main" id="{0831AC04-5905-C583-ECF8-7FB8262EACA9}"/>
              </a:ext>
            </a:extLst>
          </p:cNvPr>
          <p:cNvSpPr txBox="1">
            <a:spLocks/>
          </p:cNvSpPr>
          <p:nvPr/>
        </p:nvSpPr>
        <p:spPr>
          <a:xfrm>
            <a:off x="8641517" y="4814352"/>
            <a:ext cx="3141750" cy="816848"/>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solidFill>
                  <a:schemeClr val="bg1"/>
                </a:solidFill>
                <a:latin typeface="Arial" panose="020B0604020202020204" pitchFamily="34" charset="0"/>
                <a:cs typeface="Arial" panose="020B0604020202020204" pitchFamily="34" charset="0"/>
              </a:rPr>
              <a:t>Joint 1st</a:t>
            </a:r>
            <a:endParaRPr lang="en-US" sz="6000" b="1" dirty="0">
              <a:solidFill>
                <a:schemeClr val="bg1"/>
              </a:solidFill>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5528B36C-E7FC-4F19-CFC4-0AAB83A534EC}"/>
              </a:ext>
            </a:extLst>
          </p:cNvPr>
          <p:cNvSpPr txBox="1">
            <a:spLocks/>
          </p:cNvSpPr>
          <p:nvPr/>
        </p:nvSpPr>
        <p:spPr>
          <a:xfrm>
            <a:off x="8535274" y="3189632"/>
            <a:ext cx="3261404" cy="13086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latin typeface="Arial" panose="020B0604020202020204" pitchFamily="34" charset="0"/>
                <a:cs typeface="Arial" panose="020B0604020202020204" pitchFamily="34" charset="0"/>
              </a:rPr>
              <a:t>Of our students were in work or further study 15 months after graduation</a:t>
            </a:r>
          </a:p>
          <a:p>
            <a:pPr marL="0" indent="0" algn="ctr">
              <a:buFont typeface="Arial" panose="020B0604020202020204" pitchFamily="34" charset="0"/>
              <a:buNone/>
            </a:pPr>
            <a:r>
              <a:rPr lang="en-US" sz="1500" dirty="0">
                <a:latin typeface="Arial" panose="020B0604020202020204" pitchFamily="34" charset="0"/>
                <a:cs typeface="Arial" panose="020B0604020202020204" pitchFamily="34" charset="0"/>
              </a:rPr>
              <a:t>(Higher Education Graduate </a:t>
            </a:r>
            <a:br>
              <a:rPr lang="en-US" sz="1500" dirty="0">
                <a:latin typeface="Arial" panose="020B0604020202020204" pitchFamily="34" charset="0"/>
                <a:cs typeface="Arial" panose="020B0604020202020204" pitchFamily="34" charset="0"/>
              </a:rPr>
            </a:br>
            <a:r>
              <a:rPr lang="en-US" sz="1500" dirty="0">
                <a:latin typeface="Arial" panose="020B0604020202020204" pitchFamily="34" charset="0"/>
                <a:cs typeface="Arial" panose="020B0604020202020204" pitchFamily="34" charset="0"/>
              </a:rPr>
              <a:t>Outcomes Data, 2021)</a:t>
            </a:r>
          </a:p>
        </p:txBody>
      </p:sp>
      <p:sp>
        <p:nvSpPr>
          <p:cNvPr id="20" name="Title 1">
            <a:extLst>
              <a:ext uri="{FF2B5EF4-FFF2-40B4-BE49-F238E27FC236}">
                <a16:creationId xmlns:a16="http://schemas.microsoft.com/office/drawing/2014/main" id="{2E0DA1D9-8A25-FEE9-F67E-B70F47B5D436}"/>
              </a:ext>
            </a:extLst>
          </p:cNvPr>
          <p:cNvSpPr txBox="1">
            <a:spLocks/>
          </p:cNvSpPr>
          <p:nvPr/>
        </p:nvSpPr>
        <p:spPr>
          <a:xfrm>
            <a:off x="9050249" y="2448738"/>
            <a:ext cx="2231454" cy="816848"/>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Arial" panose="020B0604020202020204" pitchFamily="34" charset="0"/>
                <a:cs typeface="Arial" panose="020B0604020202020204" pitchFamily="34" charset="0"/>
              </a:rPr>
              <a:t>95%</a:t>
            </a:r>
            <a:endParaRPr lang="en-US" sz="6000" b="1" dirty="0">
              <a:latin typeface="Arial" panose="020B0604020202020204" pitchFamily="34" charset="0"/>
              <a:cs typeface="Arial" panose="020B0604020202020204" pitchFamily="34" charset="0"/>
            </a:endParaRPr>
          </a:p>
        </p:txBody>
      </p:sp>
      <p:sp>
        <p:nvSpPr>
          <p:cNvPr id="19" name="Content Placeholder 2">
            <a:extLst>
              <a:ext uri="{FF2B5EF4-FFF2-40B4-BE49-F238E27FC236}">
                <a16:creationId xmlns:a16="http://schemas.microsoft.com/office/drawing/2014/main" id="{2880F045-631B-64A0-5952-C103E582B918}"/>
              </a:ext>
            </a:extLst>
          </p:cNvPr>
          <p:cNvSpPr>
            <a:spLocks noGrp="1"/>
          </p:cNvSpPr>
          <p:nvPr>
            <p:ph idx="1"/>
          </p:nvPr>
        </p:nvSpPr>
        <p:spPr>
          <a:xfrm>
            <a:off x="8661422" y="1030747"/>
            <a:ext cx="3009108" cy="1009784"/>
          </a:xfrm>
        </p:spPr>
        <p:txBody>
          <a:bodyPr>
            <a:normAutofit/>
          </a:bodyPr>
          <a:lstStyle/>
          <a:p>
            <a:pPr marL="0" indent="0" algn="ctr">
              <a:buNone/>
            </a:pPr>
            <a:r>
              <a:rPr lang="en-US" sz="2000" dirty="0">
                <a:solidFill>
                  <a:schemeClr val="bg1"/>
                </a:solidFill>
                <a:latin typeface="Arial" panose="020B0604020202020204" pitchFamily="34" charset="0"/>
                <a:cs typeface="Arial" panose="020B0604020202020204" pitchFamily="34" charset="0"/>
              </a:rPr>
              <a:t>years of teaching people from across the world in the heart of York</a:t>
            </a:r>
          </a:p>
        </p:txBody>
      </p:sp>
      <p:sp>
        <p:nvSpPr>
          <p:cNvPr id="18" name="Title 1">
            <a:extLst>
              <a:ext uri="{FF2B5EF4-FFF2-40B4-BE49-F238E27FC236}">
                <a16:creationId xmlns:a16="http://schemas.microsoft.com/office/drawing/2014/main" id="{7D685F50-B78D-47DF-8165-F6F1EF03E7DB}"/>
              </a:ext>
            </a:extLst>
          </p:cNvPr>
          <p:cNvSpPr>
            <a:spLocks/>
          </p:cNvSpPr>
          <p:nvPr/>
        </p:nvSpPr>
        <p:spPr>
          <a:xfrm>
            <a:off x="9050249" y="289853"/>
            <a:ext cx="2231454" cy="81684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180</a:t>
            </a:r>
            <a:endPar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pic>
        <p:nvPicPr>
          <p:cNvPr id="26" name="Picture 25" descr="York St John University Logo">
            <a:extLst>
              <a:ext uri="{FF2B5EF4-FFF2-40B4-BE49-F238E27FC236}">
                <a16:creationId xmlns:a16="http://schemas.microsoft.com/office/drawing/2014/main" id="{70C0F97C-1631-D280-0A47-C5C0177461DE}"/>
              </a:ext>
            </a:extLst>
          </p:cNvPr>
          <p:cNvPicPr>
            <a:picLocks noChangeAspect="1"/>
          </p:cNvPicPr>
          <p:nvPr/>
        </p:nvPicPr>
        <p:blipFill rotWithShape="1">
          <a:blip r:embed="rId4"/>
          <a:srcRect l="10227" t="20089" r="10228" b="18325"/>
          <a:stretch/>
        </p:blipFill>
        <p:spPr>
          <a:xfrm>
            <a:off x="213756" y="237505"/>
            <a:ext cx="2096914" cy="858273"/>
          </a:xfrm>
          <a:prstGeom prst="rect">
            <a:avLst/>
          </a:prstGeom>
        </p:spPr>
      </p:pic>
      <p:pic>
        <p:nvPicPr>
          <p:cNvPr id="2" name="Picture 1" descr="Good University Guide 2025 Logo for Universit of the Year for Social Inclusion">
            <a:extLst>
              <a:ext uri="{FF2B5EF4-FFF2-40B4-BE49-F238E27FC236}">
                <a16:creationId xmlns:a16="http://schemas.microsoft.com/office/drawing/2014/main" id="{A3410D7A-1530-145D-87C9-A1A58EC06080}"/>
              </a:ext>
            </a:extLst>
          </p:cNvPr>
          <p:cNvPicPr>
            <a:picLocks noChangeAspect="1"/>
          </p:cNvPicPr>
          <p:nvPr/>
        </p:nvPicPr>
        <p:blipFill>
          <a:blip r:embed="rId5"/>
          <a:stretch>
            <a:fillRect/>
          </a:stretch>
        </p:blipFill>
        <p:spPr>
          <a:xfrm>
            <a:off x="6306773" y="4583875"/>
            <a:ext cx="1311710" cy="1733496"/>
          </a:xfrm>
          <a:prstGeom prst="rect">
            <a:avLst/>
          </a:prstGeom>
        </p:spPr>
      </p:pic>
      <p:sp>
        <p:nvSpPr>
          <p:cNvPr id="11" name="TextBox 10">
            <a:extLst>
              <a:ext uri="{FF2B5EF4-FFF2-40B4-BE49-F238E27FC236}">
                <a16:creationId xmlns:a16="http://schemas.microsoft.com/office/drawing/2014/main" id="{B744F83F-A509-FFB0-19F3-608D7501B7E2}"/>
              </a:ext>
            </a:extLst>
          </p:cNvPr>
          <p:cNvSpPr txBox="1"/>
          <p:nvPr/>
        </p:nvSpPr>
        <p:spPr>
          <a:xfrm>
            <a:off x="408733" y="1980547"/>
            <a:ext cx="3218705" cy="4555093"/>
          </a:xfrm>
          <a:prstGeom prst="rect">
            <a:avLst/>
          </a:prstGeom>
          <a:noFill/>
        </p:spPr>
        <p:txBody>
          <a:bodyPr wrap="square">
            <a:spAutoFit/>
          </a:bodyPr>
          <a:lstStyle/>
          <a:p>
            <a:r>
              <a:rPr lang="en-GB" sz="2000" b="1" i="0" dirty="0">
                <a:solidFill>
                  <a:srgbClr val="000000"/>
                </a:solidFill>
                <a:effectLst/>
                <a:highlight>
                  <a:srgbClr val="FFFFFF"/>
                </a:highlight>
                <a:latin typeface="Arial" panose="020B0604020202020204" pitchFamily="34" charset="0"/>
                <a:cs typeface="Arial" panose="020B0604020202020204" pitchFamily="34" charset="0"/>
              </a:rPr>
              <a:t>Founded in 1841, we transform lives through the power of education across the generations.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have been teaching people from across the world for 180 years. We are passionate about giving our students a teaching and learning environment that is safe, exciting, inclusive and inspirational.</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With official 'Sanctuary' status, we also see our role as something bigger than an education provider. Our role in the city of York is one we take seriously. Many of our students and staff are activists, engaging directly with our wider community.</a:t>
            </a:r>
          </a:p>
        </p:txBody>
      </p:sp>
      <p:sp>
        <p:nvSpPr>
          <p:cNvPr id="8" name="Title 1">
            <a:extLst>
              <a:ext uri="{FF2B5EF4-FFF2-40B4-BE49-F238E27FC236}">
                <a16:creationId xmlns:a16="http://schemas.microsoft.com/office/drawing/2014/main" id="{63133DA1-FCE6-2459-213B-CA65906D4FF0}"/>
              </a:ext>
            </a:extLst>
          </p:cNvPr>
          <p:cNvSpPr txBox="1">
            <a:spLocks noGrp="1"/>
          </p:cNvSpPr>
          <p:nvPr>
            <p:ph type="title" idx="4294967295"/>
          </p:nvPr>
        </p:nvSpPr>
        <p:spPr>
          <a:xfrm>
            <a:off x="408733" y="851234"/>
            <a:ext cx="3317559"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t>Title 6</a:t>
            </a:r>
          </a:p>
        </p:txBody>
      </p:sp>
    </p:spTree>
    <p:extLst>
      <p:ext uri="{BB962C8B-B14F-4D97-AF65-F5344CB8AC3E}">
        <p14:creationId xmlns:p14="http://schemas.microsoft.com/office/powerpoint/2010/main" val="64781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861D4D-CE38-880F-9887-C7E424EE1C9F}"/>
              </a:ext>
              <a:ext uri="{C183D7F6-B498-43B3-948B-1728B52AA6E4}">
                <adec:decorative xmlns:adec="http://schemas.microsoft.com/office/drawing/2017/decorative" val="1"/>
              </a:ext>
            </a:extLst>
          </p:cNvPr>
          <p:cNvSpPr/>
          <p:nvPr/>
        </p:nvSpPr>
        <p:spPr>
          <a:xfrm>
            <a:off x="731" y="0"/>
            <a:ext cx="405204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597CFB2-6BC3-84FB-9E23-99747CEA63A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flipV="1">
            <a:off x="2322545" y="5310078"/>
            <a:ext cx="2892305" cy="2643700"/>
          </a:xfrm>
          <a:prstGeom prst="rect">
            <a:avLst/>
          </a:prstGeom>
        </p:spPr>
      </p:pic>
      <p:cxnSp>
        <p:nvCxnSpPr>
          <p:cNvPr id="12" name="Straight Connector 11">
            <a:extLst>
              <a:ext uri="{FF2B5EF4-FFF2-40B4-BE49-F238E27FC236}">
                <a16:creationId xmlns:a16="http://schemas.microsoft.com/office/drawing/2014/main" id="{18EE89DB-81C7-5E79-ED89-F9A267AC50AA}"/>
              </a:ext>
              <a:ext uri="{C183D7F6-B498-43B3-948B-1728B52AA6E4}">
                <adec:decorative xmlns:adec="http://schemas.microsoft.com/office/drawing/2017/decorative" val="1"/>
              </a:ext>
            </a:extLst>
          </p:cNvPr>
          <p:cNvCxnSpPr>
            <a:cxnSpLocks/>
          </p:cNvCxnSpPr>
          <p:nvPr/>
        </p:nvCxnSpPr>
        <p:spPr>
          <a:xfrm>
            <a:off x="311188" y="2000598"/>
            <a:ext cx="14024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17A7931A-D1A2-80E7-01EF-8A725F9BF6F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25695" y="-644832"/>
            <a:ext cx="2231454" cy="2098893"/>
          </a:xfrm>
          <a:prstGeom prst="rect">
            <a:avLst/>
          </a:prstGeom>
        </p:spPr>
      </p:pic>
      <p:pic>
        <p:nvPicPr>
          <p:cNvPr id="18" name="Picture 17" descr="York St John University Logo">
            <a:extLst>
              <a:ext uri="{FF2B5EF4-FFF2-40B4-BE49-F238E27FC236}">
                <a16:creationId xmlns:a16="http://schemas.microsoft.com/office/drawing/2014/main" id="{0706F2FF-AE89-2E76-5548-46979E48B0D5}"/>
              </a:ext>
            </a:extLst>
          </p:cNvPr>
          <p:cNvPicPr>
            <a:picLocks noChangeAspect="1"/>
          </p:cNvPicPr>
          <p:nvPr/>
        </p:nvPicPr>
        <p:blipFill rotWithShape="1">
          <a:blip r:embed="rId4"/>
          <a:srcRect l="13460" t="22047" r="13880" b="21789"/>
          <a:stretch/>
        </p:blipFill>
        <p:spPr>
          <a:xfrm>
            <a:off x="225631" y="237505"/>
            <a:ext cx="2096914" cy="858273"/>
          </a:xfrm>
          <a:prstGeom prst="rect">
            <a:avLst/>
          </a:prstGeom>
        </p:spPr>
      </p:pic>
      <p:pic>
        <p:nvPicPr>
          <p:cNvPr id="5" name="Picture 4" descr="Good University Guide 2025 Logo for Universit of the Year for Social Inclusion">
            <a:extLst>
              <a:ext uri="{FF2B5EF4-FFF2-40B4-BE49-F238E27FC236}">
                <a16:creationId xmlns:a16="http://schemas.microsoft.com/office/drawing/2014/main" id="{2D1553CD-DB06-D7E5-8D32-01A1D9B30CAF}"/>
              </a:ext>
            </a:extLst>
          </p:cNvPr>
          <p:cNvPicPr>
            <a:picLocks noChangeAspect="1"/>
          </p:cNvPicPr>
          <p:nvPr/>
        </p:nvPicPr>
        <p:blipFill>
          <a:blip r:embed="rId5"/>
          <a:stretch>
            <a:fillRect/>
          </a:stretch>
        </p:blipFill>
        <p:spPr>
          <a:xfrm>
            <a:off x="10505664" y="4920689"/>
            <a:ext cx="1241456" cy="1640652"/>
          </a:xfrm>
          <a:prstGeom prst="rect">
            <a:avLst/>
          </a:prstGeom>
        </p:spPr>
      </p:pic>
      <p:sp>
        <p:nvSpPr>
          <p:cNvPr id="16" name="TextBox 15">
            <a:extLst>
              <a:ext uri="{FF2B5EF4-FFF2-40B4-BE49-F238E27FC236}">
                <a16:creationId xmlns:a16="http://schemas.microsoft.com/office/drawing/2014/main" id="{9F149E4D-8508-E87B-5F7A-B64E68B3FF61}"/>
              </a:ext>
            </a:extLst>
          </p:cNvPr>
          <p:cNvSpPr txBox="1"/>
          <p:nvPr/>
        </p:nvSpPr>
        <p:spPr>
          <a:xfrm>
            <a:off x="5620987" y="5303637"/>
            <a:ext cx="4478540" cy="95410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We value the social and cultural diversity that everyone brings to our community. We continuously strive to enrich our community by tackling inequalities, promoting fairness and challenging prejudice.</a:t>
            </a:r>
          </a:p>
        </p:txBody>
      </p:sp>
      <p:sp>
        <p:nvSpPr>
          <p:cNvPr id="9" name="TextBox 8">
            <a:extLst>
              <a:ext uri="{FF2B5EF4-FFF2-40B4-BE49-F238E27FC236}">
                <a16:creationId xmlns:a16="http://schemas.microsoft.com/office/drawing/2014/main" id="{64599FDD-D104-F473-6C03-47C4A9C93F3D}"/>
              </a:ext>
            </a:extLst>
          </p:cNvPr>
          <p:cNvSpPr txBox="1"/>
          <p:nvPr/>
        </p:nvSpPr>
        <p:spPr>
          <a:xfrm>
            <a:off x="4685831" y="5337049"/>
            <a:ext cx="708560" cy="715089"/>
          </a:xfrm>
          <a:prstGeom prst="roundRect">
            <a:avLst/>
          </a:prstGeom>
          <a:solidFill>
            <a:schemeClr val="tx1"/>
          </a:solid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5</a:t>
            </a:r>
          </a:p>
        </p:txBody>
      </p:sp>
      <p:sp>
        <p:nvSpPr>
          <p:cNvPr id="15" name="TextBox 14">
            <a:extLst>
              <a:ext uri="{FF2B5EF4-FFF2-40B4-BE49-F238E27FC236}">
                <a16:creationId xmlns:a16="http://schemas.microsoft.com/office/drawing/2014/main" id="{14631C90-FCED-981B-9878-278C6BA074E9}"/>
              </a:ext>
            </a:extLst>
          </p:cNvPr>
          <p:cNvSpPr txBox="1"/>
          <p:nvPr/>
        </p:nvSpPr>
        <p:spPr>
          <a:xfrm>
            <a:off x="5620987" y="4040539"/>
            <a:ext cx="5592312" cy="95410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Many of our academics are also activists, taking on the challenges of the modern world head on. Our community takes an active stand against climate change, prejudice and inequality and we will only ever increase our efforts. </a:t>
            </a:r>
          </a:p>
        </p:txBody>
      </p:sp>
      <p:sp>
        <p:nvSpPr>
          <p:cNvPr id="7" name="TextBox 6">
            <a:extLst>
              <a:ext uri="{FF2B5EF4-FFF2-40B4-BE49-F238E27FC236}">
                <a16:creationId xmlns:a16="http://schemas.microsoft.com/office/drawing/2014/main" id="{2BE2CCB3-48F1-68D5-B20F-F434708C933D}"/>
              </a:ext>
            </a:extLst>
          </p:cNvPr>
          <p:cNvSpPr txBox="1"/>
          <p:nvPr/>
        </p:nvSpPr>
        <p:spPr>
          <a:xfrm>
            <a:off x="4685831" y="4160049"/>
            <a:ext cx="708560" cy="715089"/>
          </a:xfrm>
          <a:prstGeom prst="roundRect">
            <a:avLst/>
          </a:prstGeom>
          <a:solidFill>
            <a:schemeClr val="tx1"/>
          </a:solid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4</a:t>
            </a:r>
          </a:p>
        </p:txBody>
      </p:sp>
      <p:sp>
        <p:nvSpPr>
          <p:cNvPr id="14" name="TextBox 13">
            <a:extLst>
              <a:ext uri="{FF2B5EF4-FFF2-40B4-BE49-F238E27FC236}">
                <a16:creationId xmlns:a16="http://schemas.microsoft.com/office/drawing/2014/main" id="{B34D2304-0A86-881B-989F-FC2B8B556A26}"/>
              </a:ext>
            </a:extLst>
          </p:cNvPr>
          <p:cNvSpPr txBox="1"/>
          <p:nvPr/>
        </p:nvSpPr>
        <p:spPr>
          <a:xfrm>
            <a:off x="5620986" y="2952324"/>
            <a:ext cx="5689823"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Our passion for teaching, learning and commitment to our students is demonstrated through our 3 strategic priorities; Inspiring learning, Impactful research and Enabling our students to be clear about career</a:t>
            </a:r>
          </a:p>
        </p:txBody>
      </p:sp>
      <p:sp>
        <p:nvSpPr>
          <p:cNvPr id="6" name="TextBox 5">
            <a:extLst>
              <a:ext uri="{FF2B5EF4-FFF2-40B4-BE49-F238E27FC236}">
                <a16:creationId xmlns:a16="http://schemas.microsoft.com/office/drawing/2014/main" id="{E4A49C2D-590B-30B1-8C7F-A50B663E8440}"/>
              </a:ext>
            </a:extLst>
          </p:cNvPr>
          <p:cNvSpPr txBox="1"/>
          <p:nvPr/>
        </p:nvSpPr>
        <p:spPr>
          <a:xfrm>
            <a:off x="4685831" y="2983050"/>
            <a:ext cx="708560" cy="715089"/>
          </a:xfrm>
          <a:prstGeom prst="roundRect">
            <a:avLst/>
          </a:prstGeom>
          <a:solidFill>
            <a:schemeClr val="tx1"/>
          </a:solid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3</a:t>
            </a:r>
          </a:p>
        </p:txBody>
      </p:sp>
      <p:sp>
        <p:nvSpPr>
          <p:cNvPr id="13" name="TextBox 12">
            <a:extLst>
              <a:ext uri="{FF2B5EF4-FFF2-40B4-BE49-F238E27FC236}">
                <a16:creationId xmlns:a16="http://schemas.microsoft.com/office/drawing/2014/main" id="{DA149C45-239E-896F-8B1D-917309077DC6}"/>
              </a:ext>
            </a:extLst>
          </p:cNvPr>
          <p:cNvSpPr txBox="1"/>
          <p:nvPr/>
        </p:nvSpPr>
        <p:spPr>
          <a:xfrm>
            <a:off x="5620987" y="1708326"/>
            <a:ext cx="5592312" cy="954107"/>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Our role in the city of York is one we take seriously. Many of our students engage directly with the wider community across so many different levels. From prison partnerships to working with disabled athletes, we fight to remove the hurdles that prevent participation.</a:t>
            </a:r>
          </a:p>
        </p:txBody>
      </p:sp>
      <p:sp>
        <p:nvSpPr>
          <p:cNvPr id="4" name="TextBox 3">
            <a:extLst>
              <a:ext uri="{FF2B5EF4-FFF2-40B4-BE49-F238E27FC236}">
                <a16:creationId xmlns:a16="http://schemas.microsoft.com/office/drawing/2014/main" id="{AB471641-4A82-CFB1-A0FD-DEC8E0CD0E17}"/>
              </a:ext>
            </a:extLst>
          </p:cNvPr>
          <p:cNvSpPr txBox="1"/>
          <p:nvPr/>
        </p:nvSpPr>
        <p:spPr>
          <a:xfrm>
            <a:off x="4685831" y="1806051"/>
            <a:ext cx="708560" cy="715089"/>
          </a:xfrm>
          <a:prstGeom prst="roundRect">
            <a:avLst/>
          </a:prstGeom>
          <a:solidFill>
            <a:schemeClr val="tx1"/>
          </a:solid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2</a:t>
            </a:r>
          </a:p>
        </p:txBody>
      </p:sp>
      <p:sp>
        <p:nvSpPr>
          <p:cNvPr id="10" name="TextBox 9">
            <a:extLst>
              <a:ext uri="{FF2B5EF4-FFF2-40B4-BE49-F238E27FC236}">
                <a16:creationId xmlns:a16="http://schemas.microsoft.com/office/drawing/2014/main" id="{B5D4A429-5537-582E-6C5C-0CD4DB5F5876}"/>
              </a:ext>
            </a:extLst>
          </p:cNvPr>
          <p:cNvSpPr txBox="1"/>
          <p:nvPr/>
        </p:nvSpPr>
        <p:spPr>
          <a:xfrm>
            <a:off x="5620987" y="648510"/>
            <a:ext cx="5048556" cy="738664"/>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We pride ourselves in our community here at York St John University. It’s a close-knit, inclusive place that offers a lot more than a degree certificate. </a:t>
            </a:r>
          </a:p>
        </p:txBody>
      </p:sp>
      <p:sp>
        <p:nvSpPr>
          <p:cNvPr id="2" name="TextBox 1">
            <a:extLst>
              <a:ext uri="{FF2B5EF4-FFF2-40B4-BE49-F238E27FC236}">
                <a16:creationId xmlns:a16="http://schemas.microsoft.com/office/drawing/2014/main" id="{B3D28E60-09DC-ED29-A860-6C8031B423BF}"/>
              </a:ext>
            </a:extLst>
          </p:cNvPr>
          <p:cNvSpPr txBox="1"/>
          <p:nvPr/>
        </p:nvSpPr>
        <p:spPr>
          <a:xfrm>
            <a:off x="4685831" y="629052"/>
            <a:ext cx="708560" cy="715089"/>
          </a:xfrm>
          <a:prstGeom prst="roundRect">
            <a:avLst/>
          </a:prstGeom>
          <a:solidFill>
            <a:schemeClr val="tx1"/>
          </a:solidFill>
        </p:spPr>
        <p:txBody>
          <a:bodyPr wrap="square" rtlCol="0">
            <a:spAutoFit/>
          </a:bodyPr>
          <a:lstStyle/>
          <a:p>
            <a:pPr algn="ctr"/>
            <a:r>
              <a:rPr lang="en-US" sz="3600" b="1" dirty="0">
                <a:solidFill>
                  <a:schemeClr val="bg1"/>
                </a:solidFill>
                <a:latin typeface="Arial" panose="020B0604020202020204" pitchFamily="34" charset="0"/>
                <a:cs typeface="Arial" panose="020B0604020202020204" pitchFamily="34" charset="0"/>
              </a:rPr>
              <a:t>1</a:t>
            </a:r>
          </a:p>
        </p:txBody>
      </p:sp>
      <p:sp>
        <p:nvSpPr>
          <p:cNvPr id="11" name="TextBox 10">
            <a:extLst>
              <a:ext uri="{FF2B5EF4-FFF2-40B4-BE49-F238E27FC236}">
                <a16:creationId xmlns:a16="http://schemas.microsoft.com/office/drawing/2014/main" id="{B744F83F-A509-FFB0-19F3-608D7501B7E2}"/>
              </a:ext>
            </a:extLst>
          </p:cNvPr>
          <p:cNvSpPr txBox="1"/>
          <p:nvPr/>
        </p:nvSpPr>
        <p:spPr>
          <a:xfrm>
            <a:off x="237387" y="2203415"/>
            <a:ext cx="3359222" cy="3108543"/>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We have been teaching people from across the world for 180 years. We are passionate about giving our students a teaching and learning environment that is safe, exciting, inclusive and inspirational.</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With official 'Sanctuary' status, we also see our role as something bigger than an education provider. Our role in the city of York is one we take seriously. Many of our students and staff are activists, engaging directly with our wider community.</a:t>
            </a:r>
          </a:p>
        </p:txBody>
      </p:sp>
      <p:sp>
        <p:nvSpPr>
          <p:cNvPr id="8" name="Title 1">
            <a:extLst>
              <a:ext uri="{FF2B5EF4-FFF2-40B4-BE49-F238E27FC236}">
                <a16:creationId xmlns:a16="http://schemas.microsoft.com/office/drawing/2014/main" id="{63133DA1-FCE6-2459-213B-CA65906D4FF0}"/>
              </a:ext>
            </a:extLst>
          </p:cNvPr>
          <p:cNvSpPr txBox="1">
            <a:spLocks noGrp="1"/>
          </p:cNvSpPr>
          <p:nvPr>
            <p:ph type="title" idx="4294967295"/>
          </p:nvPr>
        </p:nvSpPr>
        <p:spPr>
          <a:xfrm>
            <a:off x="212334" y="1095778"/>
            <a:ext cx="3317559" cy="11293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Title 7</a:t>
            </a:r>
          </a:p>
        </p:txBody>
      </p:sp>
    </p:spTree>
    <p:extLst>
      <p:ext uri="{BB962C8B-B14F-4D97-AF65-F5344CB8AC3E}">
        <p14:creationId xmlns:p14="http://schemas.microsoft.com/office/powerpoint/2010/main" val="743272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The Quad York St John University Campus">
            <a:extLst>
              <a:ext uri="{FF2B5EF4-FFF2-40B4-BE49-F238E27FC236}">
                <a16:creationId xmlns:a16="http://schemas.microsoft.com/office/drawing/2014/main" id="{D631C35C-A3C0-5F80-6F3A-12B7AF074412}"/>
              </a:ext>
            </a:extLst>
          </p:cNvPr>
          <p:cNvPicPr>
            <a:picLocks noChangeAspect="1"/>
          </p:cNvPicPr>
          <p:nvPr/>
        </p:nvPicPr>
        <p:blipFill rotWithShape="1">
          <a:blip r:embed="rId2"/>
          <a:srcRect l="2840" t="2642" r="332" b="16038"/>
          <a:stretch/>
        </p:blipFill>
        <p:spPr>
          <a:xfrm>
            <a:off x="8129323" y="4571999"/>
            <a:ext cx="4062677" cy="2280061"/>
          </a:xfrm>
          <a:prstGeom prst="rect">
            <a:avLst/>
          </a:prstGeom>
          <a:effectLst/>
        </p:spPr>
      </p:pic>
      <p:pic>
        <p:nvPicPr>
          <p:cNvPr id="36" name="Picture 35" descr="The Quad York St John University Campus">
            <a:extLst>
              <a:ext uri="{FF2B5EF4-FFF2-40B4-BE49-F238E27FC236}">
                <a16:creationId xmlns:a16="http://schemas.microsoft.com/office/drawing/2014/main" id="{D2673D98-1436-08B8-9528-9ABB13A7E9AC}"/>
              </a:ext>
            </a:extLst>
          </p:cNvPr>
          <p:cNvPicPr>
            <a:picLocks noChangeAspect="1"/>
          </p:cNvPicPr>
          <p:nvPr/>
        </p:nvPicPr>
        <p:blipFill rotWithShape="1">
          <a:blip r:embed="rId2"/>
          <a:srcRect l="2840" t="2642" r="332" b="16038"/>
          <a:stretch/>
        </p:blipFill>
        <p:spPr>
          <a:xfrm>
            <a:off x="8129323" y="-35628"/>
            <a:ext cx="4062677" cy="2291937"/>
          </a:xfrm>
          <a:prstGeom prst="rect">
            <a:avLst/>
          </a:prstGeom>
          <a:effectLst/>
        </p:spPr>
      </p:pic>
      <p:pic>
        <p:nvPicPr>
          <p:cNvPr id="14" name="Picture 13" descr="The Quad York St John University Campus">
            <a:extLst>
              <a:ext uri="{FF2B5EF4-FFF2-40B4-BE49-F238E27FC236}">
                <a16:creationId xmlns:a16="http://schemas.microsoft.com/office/drawing/2014/main" id="{1EE692D3-DA84-0678-7F9F-681051BE847B}"/>
              </a:ext>
            </a:extLst>
          </p:cNvPr>
          <p:cNvPicPr>
            <a:picLocks noChangeAspect="1"/>
          </p:cNvPicPr>
          <p:nvPr/>
        </p:nvPicPr>
        <p:blipFill rotWithShape="1">
          <a:blip r:embed="rId2"/>
          <a:srcRect l="2840" t="2642" r="332" b="16038"/>
          <a:stretch/>
        </p:blipFill>
        <p:spPr>
          <a:xfrm>
            <a:off x="3996710" y="2268186"/>
            <a:ext cx="4134492" cy="2315688"/>
          </a:xfrm>
          <a:prstGeom prst="rect">
            <a:avLst/>
          </a:prstGeom>
          <a:effectLst/>
        </p:spPr>
      </p:pic>
      <p:sp>
        <p:nvSpPr>
          <p:cNvPr id="2" name="Rectangle 1">
            <a:extLst>
              <a:ext uri="{FF2B5EF4-FFF2-40B4-BE49-F238E27FC236}">
                <a16:creationId xmlns:a16="http://schemas.microsoft.com/office/drawing/2014/main" id="{06E77C2A-A2E1-D889-AD64-A5D8DDB17D0D}"/>
              </a:ext>
              <a:ext uri="{C183D7F6-B498-43B3-948B-1728B52AA6E4}">
                <adec:decorative xmlns:adec="http://schemas.microsoft.com/office/drawing/2017/decorative" val="1"/>
              </a:ext>
            </a:extLst>
          </p:cNvPr>
          <p:cNvSpPr/>
          <p:nvPr/>
        </p:nvSpPr>
        <p:spPr>
          <a:xfrm>
            <a:off x="731" y="0"/>
            <a:ext cx="405204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Quad York St John University Campus">
            <a:extLst>
              <a:ext uri="{FF2B5EF4-FFF2-40B4-BE49-F238E27FC236}">
                <a16:creationId xmlns:a16="http://schemas.microsoft.com/office/drawing/2014/main" id="{D682B01B-D02B-668F-E369-BDBEC2CD5D11}"/>
              </a:ext>
            </a:extLst>
          </p:cNvPr>
          <p:cNvPicPr>
            <a:picLocks noChangeAspect="1"/>
          </p:cNvPicPr>
          <p:nvPr/>
        </p:nvPicPr>
        <p:blipFill rotWithShape="1">
          <a:blip r:embed="rId2">
            <a:alphaModFix amt="35000"/>
          </a:blip>
          <a:srcRect l="39454" r="21192" b="341"/>
          <a:stretch/>
        </p:blipFill>
        <p:spPr>
          <a:xfrm>
            <a:off x="0" y="0"/>
            <a:ext cx="4060800" cy="6858000"/>
          </a:xfrm>
          <a:prstGeom prst="rect">
            <a:avLst/>
          </a:prstGeom>
          <a:effectLst/>
        </p:spPr>
      </p:pic>
      <p:pic>
        <p:nvPicPr>
          <p:cNvPr id="4" name="Picture 3" descr="York St John University logo">
            <a:extLst>
              <a:ext uri="{FF2B5EF4-FFF2-40B4-BE49-F238E27FC236}">
                <a16:creationId xmlns:a16="http://schemas.microsoft.com/office/drawing/2014/main" id="{5D80EA73-7740-EB5F-6BE6-FE3133C2C62A}"/>
              </a:ext>
            </a:extLst>
          </p:cNvPr>
          <p:cNvPicPr>
            <a:picLocks noChangeAspect="1"/>
          </p:cNvPicPr>
          <p:nvPr/>
        </p:nvPicPr>
        <p:blipFill rotWithShape="1">
          <a:blip r:embed="rId3"/>
          <a:srcRect l="13460" t="22047" r="13880" b="21789"/>
          <a:stretch/>
        </p:blipFill>
        <p:spPr>
          <a:xfrm>
            <a:off x="225631" y="237505"/>
            <a:ext cx="2096914" cy="858273"/>
          </a:xfrm>
          <a:prstGeom prst="rect">
            <a:avLst/>
          </a:prstGeom>
        </p:spPr>
      </p:pic>
      <p:cxnSp>
        <p:nvCxnSpPr>
          <p:cNvPr id="10" name="Straight Connector 9">
            <a:extLst>
              <a:ext uri="{FF2B5EF4-FFF2-40B4-BE49-F238E27FC236}">
                <a16:creationId xmlns:a16="http://schemas.microsoft.com/office/drawing/2014/main" id="{F49E279C-250E-5A77-2F0F-020778B138B9}"/>
              </a:ext>
              <a:ext uri="{C183D7F6-B498-43B3-948B-1728B52AA6E4}">
                <adec:decorative xmlns:adec="http://schemas.microsoft.com/office/drawing/2017/decorative" val="1"/>
              </a:ext>
            </a:extLst>
          </p:cNvPr>
          <p:cNvCxnSpPr>
            <a:cxnSpLocks/>
          </p:cNvCxnSpPr>
          <p:nvPr/>
        </p:nvCxnSpPr>
        <p:spPr>
          <a:xfrm>
            <a:off x="515791" y="5203427"/>
            <a:ext cx="140243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3" name="Picture 2" descr="Good University Guide 2025 Logo for Universit of the Year for Social Inclusion">
            <a:extLst>
              <a:ext uri="{FF2B5EF4-FFF2-40B4-BE49-F238E27FC236}">
                <a16:creationId xmlns:a16="http://schemas.microsoft.com/office/drawing/2014/main" id="{057702D2-20D5-5ACB-8E33-9AE1C6E89927}"/>
              </a:ext>
            </a:extLst>
          </p:cNvPr>
          <p:cNvPicPr>
            <a:picLocks noChangeAspect="1"/>
          </p:cNvPicPr>
          <p:nvPr/>
        </p:nvPicPr>
        <p:blipFill>
          <a:blip r:embed="rId4"/>
          <a:stretch>
            <a:fillRect/>
          </a:stretch>
        </p:blipFill>
        <p:spPr>
          <a:xfrm>
            <a:off x="395322" y="1804393"/>
            <a:ext cx="1311710" cy="1733496"/>
          </a:xfrm>
          <a:prstGeom prst="rect">
            <a:avLst/>
          </a:prstGeom>
        </p:spPr>
      </p:pic>
      <p:sp>
        <p:nvSpPr>
          <p:cNvPr id="34" name="TextBox 33">
            <a:extLst>
              <a:ext uri="{FF2B5EF4-FFF2-40B4-BE49-F238E27FC236}">
                <a16:creationId xmlns:a16="http://schemas.microsoft.com/office/drawing/2014/main" id="{46C98CE7-B619-8486-D1FA-2C5EBB3345BD}"/>
              </a:ext>
            </a:extLst>
          </p:cNvPr>
          <p:cNvSpPr txBox="1"/>
          <p:nvPr/>
        </p:nvSpPr>
        <p:spPr>
          <a:xfrm>
            <a:off x="4370119" y="4915825"/>
            <a:ext cx="3586349" cy="1569660"/>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Our passion for teaching, learning and commitment to our students is demonstrated through our 3 strategic priorities; Inspiring learning, Impactful research and Enabling our students to be clear about career</a:t>
            </a:r>
          </a:p>
        </p:txBody>
      </p:sp>
      <p:sp>
        <p:nvSpPr>
          <p:cNvPr id="33" name="TextBox 32">
            <a:extLst>
              <a:ext uri="{FF2B5EF4-FFF2-40B4-BE49-F238E27FC236}">
                <a16:creationId xmlns:a16="http://schemas.microsoft.com/office/drawing/2014/main" id="{E24C6376-BC9C-655B-D920-53CD9FFDD8BD}"/>
              </a:ext>
            </a:extLst>
          </p:cNvPr>
          <p:cNvSpPr txBox="1"/>
          <p:nvPr/>
        </p:nvSpPr>
        <p:spPr>
          <a:xfrm>
            <a:off x="8380718" y="2625811"/>
            <a:ext cx="3570515" cy="1600438"/>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Our role in the city of York is one we take seriously. Many of our students engage directly with the wider community across so many different levels. From prison partnerships to working with disabled athletes, we fight to remove the hurdles that prevent participation.</a:t>
            </a:r>
          </a:p>
        </p:txBody>
      </p:sp>
      <p:sp>
        <p:nvSpPr>
          <p:cNvPr id="32" name="TextBox 31">
            <a:extLst>
              <a:ext uri="{FF2B5EF4-FFF2-40B4-BE49-F238E27FC236}">
                <a16:creationId xmlns:a16="http://schemas.microsoft.com/office/drawing/2014/main" id="{0C600CD7-2085-C000-3063-F180622075B7}"/>
              </a:ext>
            </a:extLst>
          </p:cNvPr>
          <p:cNvSpPr txBox="1"/>
          <p:nvPr/>
        </p:nvSpPr>
        <p:spPr>
          <a:xfrm>
            <a:off x="4370119" y="452116"/>
            <a:ext cx="3451761" cy="1477328"/>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We pride ourselves in our community here at York St John University. It’s a close-knit, inclusive place that offers a lot more than a degree certificate. </a:t>
            </a:r>
          </a:p>
        </p:txBody>
      </p:sp>
      <p:sp>
        <p:nvSpPr>
          <p:cNvPr id="7" name="Content Placeholder 2">
            <a:extLst>
              <a:ext uri="{FF2B5EF4-FFF2-40B4-BE49-F238E27FC236}">
                <a16:creationId xmlns:a16="http://schemas.microsoft.com/office/drawing/2014/main" id="{F8239E2A-E1B2-6B4E-8468-AAE6EE67475B}"/>
              </a:ext>
            </a:extLst>
          </p:cNvPr>
          <p:cNvSpPr txBox="1">
            <a:spLocks/>
          </p:cNvSpPr>
          <p:nvPr/>
        </p:nvSpPr>
        <p:spPr>
          <a:xfrm>
            <a:off x="395322" y="5438898"/>
            <a:ext cx="3094605" cy="1413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180 years of teaching people from across the world in the heart of York</a:t>
            </a:r>
          </a:p>
        </p:txBody>
      </p:sp>
      <p:sp>
        <p:nvSpPr>
          <p:cNvPr id="9" name="Title 1">
            <a:extLst>
              <a:ext uri="{FF2B5EF4-FFF2-40B4-BE49-F238E27FC236}">
                <a16:creationId xmlns:a16="http://schemas.microsoft.com/office/drawing/2014/main" id="{7E94CC54-012F-1C2E-F5A7-FC13C949F5AD}"/>
              </a:ext>
            </a:extLst>
          </p:cNvPr>
          <p:cNvSpPr txBox="1">
            <a:spLocks noGrp="1"/>
          </p:cNvSpPr>
          <p:nvPr>
            <p:ph type="title" idx="4294967295"/>
          </p:nvPr>
        </p:nvSpPr>
        <p:spPr>
          <a:xfrm>
            <a:off x="395323" y="4331368"/>
            <a:ext cx="3094605" cy="74587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Title 8</a:t>
            </a:r>
          </a:p>
        </p:txBody>
      </p:sp>
    </p:spTree>
    <p:extLst>
      <p:ext uri="{BB962C8B-B14F-4D97-AF65-F5344CB8AC3E}">
        <p14:creationId xmlns:p14="http://schemas.microsoft.com/office/powerpoint/2010/main" val="409760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The Quad York St John University Campus">
            <a:extLst>
              <a:ext uri="{FF2B5EF4-FFF2-40B4-BE49-F238E27FC236}">
                <a16:creationId xmlns:a16="http://schemas.microsoft.com/office/drawing/2014/main" id="{FD2AD903-5766-2DE7-0C81-67F8B63E73EA}"/>
              </a:ext>
            </a:extLst>
          </p:cNvPr>
          <p:cNvPicPr>
            <a:picLocks noChangeAspect="1"/>
          </p:cNvPicPr>
          <p:nvPr/>
        </p:nvPicPr>
        <p:blipFill rotWithShape="1">
          <a:blip r:embed="rId2">
            <a:alphaModFix amt="35000"/>
          </a:blip>
          <a:srcRect l="178" t="11" r="-76" b="15729"/>
          <a:stretch/>
        </p:blipFill>
        <p:spPr>
          <a:xfrm>
            <a:off x="0" y="-2"/>
            <a:ext cx="12192000" cy="6858002"/>
          </a:xfrm>
          <a:prstGeom prst="rect">
            <a:avLst/>
          </a:prstGeom>
          <a:effectLst/>
        </p:spPr>
      </p:pic>
      <p:pic>
        <p:nvPicPr>
          <p:cNvPr id="13" name="Picture 12" descr="York St John University Logo">
            <a:extLst>
              <a:ext uri="{FF2B5EF4-FFF2-40B4-BE49-F238E27FC236}">
                <a16:creationId xmlns:a16="http://schemas.microsoft.com/office/drawing/2014/main" id="{F77C8835-53D7-890B-6EF5-6A03EBE67FE7}"/>
              </a:ext>
            </a:extLst>
          </p:cNvPr>
          <p:cNvPicPr>
            <a:picLocks noChangeAspect="1"/>
          </p:cNvPicPr>
          <p:nvPr/>
        </p:nvPicPr>
        <p:blipFill rotWithShape="1">
          <a:blip r:embed="rId3"/>
          <a:srcRect l="13460" t="22047" r="13880" b="21789"/>
          <a:stretch/>
        </p:blipFill>
        <p:spPr>
          <a:xfrm>
            <a:off x="361027" y="432959"/>
            <a:ext cx="3133467" cy="1282537"/>
          </a:xfrm>
          <a:prstGeom prst="rect">
            <a:avLst/>
          </a:prstGeom>
        </p:spPr>
      </p:pic>
      <p:cxnSp>
        <p:nvCxnSpPr>
          <p:cNvPr id="17" name="Straight Connector 16">
            <a:extLst>
              <a:ext uri="{FF2B5EF4-FFF2-40B4-BE49-F238E27FC236}">
                <a16:creationId xmlns:a16="http://schemas.microsoft.com/office/drawing/2014/main" id="{4569763E-21C2-B927-2267-DA74AC2B81C3}"/>
              </a:ext>
              <a:ext uri="{C183D7F6-B498-43B3-948B-1728B52AA6E4}">
                <adec:decorative xmlns:adec="http://schemas.microsoft.com/office/drawing/2017/decorative" val="1"/>
              </a:ext>
            </a:extLst>
          </p:cNvPr>
          <p:cNvCxnSpPr>
            <a:cxnSpLocks/>
          </p:cNvCxnSpPr>
          <p:nvPr/>
        </p:nvCxnSpPr>
        <p:spPr>
          <a:xfrm>
            <a:off x="485386" y="3773384"/>
            <a:ext cx="4168239"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1" name="Picture 20">
            <a:extLst>
              <a:ext uri="{FF2B5EF4-FFF2-40B4-BE49-F238E27FC236}">
                <a16:creationId xmlns:a16="http://schemas.microsoft.com/office/drawing/2014/main" id="{F805E882-F587-8177-A7A2-F0CE2A4753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V="1">
            <a:off x="7332437" y="1268432"/>
            <a:ext cx="5905500" cy="5829300"/>
          </a:xfrm>
          <a:prstGeom prst="rect">
            <a:avLst/>
          </a:prstGeom>
        </p:spPr>
      </p:pic>
      <p:pic>
        <p:nvPicPr>
          <p:cNvPr id="2" name="Picture 1" descr="Good University Guide 2025 Logo for Universit of the Year for Social Inclusion">
            <a:extLst>
              <a:ext uri="{FF2B5EF4-FFF2-40B4-BE49-F238E27FC236}">
                <a16:creationId xmlns:a16="http://schemas.microsoft.com/office/drawing/2014/main" id="{25184E72-0BCE-571A-3C78-FCC7AD0CF187}"/>
              </a:ext>
            </a:extLst>
          </p:cNvPr>
          <p:cNvPicPr>
            <a:picLocks noChangeAspect="1"/>
          </p:cNvPicPr>
          <p:nvPr/>
        </p:nvPicPr>
        <p:blipFill>
          <a:blip r:embed="rId5"/>
          <a:stretch>
            <a:fillRect/>
          </a:stretch>
        </p:blipFill>
        <p:spPr>
          <a:xfrm>
            <a:off x="10220446" y="4450547"/>
            <a:ext cx="1311710" cy="1733496"/>
          </a:xfrm>
          <a:prstGeom prst="rect">
            <a:avLst/>
          </a:prstGeom>
        </p:spPr>
      </p:pic>
      <p:sp>
        <p:nvSpPr>
          <p:cNvPr id="12" name="Content Placeholder 2">
            <a:extLst>
              <a:ext uri="{FF2B5EF4-FFF2-40B4-BE49-F238E27FC236}">
                <a16:creationId xmlns:a16="http://schemas.microsoft.com/office/drawing/2014/main" id="{E34709CD-6A52-F017-FD49-0DD3C4F4A42F}"/>
              </a:ext>
            </a:extLst>
          </p:cNvPr>
          <p:cNvSpPr txBox="1">
            <a:spLocks/>
          </p:cNvSpPr>
          <p:nvPr/>
        </p:nvSpPr>
        <p:spPr>
          <a:xfrm>
            <a:off x="408527" y="3968123"/>
            <a:ext cx="3009108" cy="4299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Section subheading</a:t>
            </a:r>
            <a:endParaRPr lang="en-US" sz="1500" dirty="0">
              <a:solidFill>
                <a:schemeClr val="bg1"/>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E8392B88-7799-CBD3-31CB-E3A14AFFD555}"/>
              </a:ext>
            </a:extLst>
          </p:cNvPr>
          <p:cNvSpPr txBox="1">
            <a:spLocks noGrp="1"/>
          </p:cNvSpPr>
          <p:nvPr>
            <p:ph type="title" idx="4294967295"/>
          </p:nvPr>
        </p:nvSpPr>
        <p:spPr>
          <a:xfrm>
            <a:off x="361027" y="2445340"/>
            <a:ext cx="8017346" cy="160117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Section title</a:t>
            </a:r>
          </a:p>
        </p:txBody>
      </p:sp>
    </p:spTree>
    <p:extLst>
      <p:ext uri="{BB962C8B-B14F-4D97-AF65-F5344CB8AC3E}">
        <p14:creationId xmlns:p14="http://schemas.microsoft.com/office/powerpoint/2010/main" val="37114687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283CB985BCEF489A654FCE3531657F" ma:contentTypeVersion="18" ma:contentTypeDescription="Create a new document." ma:contentTypeScope="" ma:versionID="db169b4c9925e0fd313b5da99927ff61">
  <xsd:schema xmlns:xsd="http://www.w3.org/2001/XMLSchema" xmlns:xs="http://www.w3.org/2001/XMLSchema" xmlns:p="http://schemas.microsoft.com/office/2006/metadata/properties" xmlns:ns2="dafeb0ad-13d5-4e0d-8144-31148812dcc0" xmlns:ns3="a8fa98bc-f420-44dd-88e1-8912e31aef73" targetNamespace="http://schemas.microsoft.com/office/2006/metadata/properties" ma:root="true" ma:fieldsID="bbb782d171cf807cba652dc2dc79df8f" ns2:_="" ns3:_="">
    <xsd:import namespace="dafeb0ad-13d5-4e0d-8144-31148812dcc0"/>
    <xsd:import namespace="a8fa98bc-f420-44dd-88e1-8912e31aef7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feb0ad-13d5-4e0d-8144-31148812dc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bb1a67c-477c-4f54-866d-e73c7b3fe04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fa98bc-f420-44dd-88e1-8912e31aef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8240b81-9baa-46c0-9f71-8a59defd7d22}" ma:internalName="TaxCatchAll" ma:showField="CatchAllData" ma:web="a8fa98bc-f420-44dd-88e1-8912e31aef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053BF-4232-49A9-831F-0A3A95706FCE}">
  <ds:schemaRefs>
    <ds:schemaRef ds:uri="http://schemas.microsoft.com/sharepoint/v3/contenttype/forms"/>
  </ds:schemaRefs>
</ds:datastoreItem>
</file>

<file path=customXml/itemProps2.xml><?xml version="1.0" encoding="utf-8"?>
<ds:datastoreItem xmlns:ds="http://schemas.openxmlformats.org/officeDocument/2006/customXml" ds:itemID="{E46F45E3-EB5C-4B9A-BD60-A7FEA36295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feb0ad-13d5-4e0d-8144-31148812dcc0"/>
    <ds:schemaRef ds:uri="a8fa98bc-f420-44dd-88e1-8912e31aef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TotalTime>
  <Words>1265</Words>
  <Application>Microsoft Macintosh PowerPoint</Application>
  <PresentationFormat>Widescreen</PresentationFormat>
  <Paragraphs>86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Aptos</vt:lpstr>
      <vt:lpstr>Aptos Display</vt:lpstr>
      <vt:lpstr>Arial</vt:lpstr>
      <vt:lpstr>Office Theme</vt:lpstr>
      <vt:lpstr>Welcome to  York St John University</vt:lpstr>
      <vt:lpstr>Where you can be yourself</vt:lpstr>
      <vt:lpstr>About us</vt:lpstr>
      <vt:lpstr>180</vt:lpstr>
      <vt:lpstr>Title 5</vt:lpstr>
      <vt:lpstr>Title 6</vt:lpstr>
      <vt:lpstr>Title 7</vt:lpstr>
      <vt:lpstr>Title 8</vt:lpstr>
      <vt:lpstr>Section title</vt:lpstr>
      <vt:lpstr>YSJ</vt:lpstr>
      <vt:lpstr>I have made friends for life and people I don't think I could live without. I've met so many different people during my time here.  Megan | Childhood and  Youth Studies</vt:lpstr>
      <vt:lpstr>Title 12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Lucy Pittard</dc:creator>
  <cp:lastModifiedBy>Lucy Pittard</cp:lastModifiedBy>
  <cp:revision>2</cp:revision>
  <dcterms:created xsi:type="dcterms:W3CDTF">2024-07-26T08:48:34Z</dcterms:created>
  <dcterms:modified xsi:type="dcterms:W3CDTF">2024-12-04T10:08:12Z</dcterms:modified>
</cp:coreProperties>
</file>