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1"/>
  </p:notesMasterIdLst>
  <p:sldIdLst>
    <p:sldId id="256" r:id="rId5"/>
    <p:sldId id="257" r:id="rId6"/>
    <p:sldId id="272" r:id="rId7"/>
    <p:sldId id="271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8099200-2577-EA4B-B46C-6E79AF3CDC24}" v="315" dt="2024-12-04T09:37:39.07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9629"/>
    <p:restoredTop sz="86395"/>
  </p:normalViewPr>
  <p:slideViewPr>
    <p:cSldViewPr snapToGrid="0">
      <p:cViewPr varScale="1">
        <p:scale>
          <a:sx n="97" d="100"/>
          <a:sy n="97" d="100"/>
        </p:scale>
        <p:origin x="120" y="-16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492135-444B-0848-9E14-3742594444F1}" type="datetimeFigureOut">
              <a:rPr lang="en-US" smtClean="0"/>
              <a:t>12/4/24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35F185-83B2-4541-87AA-B864086CA1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7789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35F185-83B2-4541-87AA-B864086CA11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0239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35F185-83B2-4541-87AA-B864086CA11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2534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E402F3-7BE2-C536-1018-59B6C2BA7C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7E7A47-ED07-12B9-2E03-AB7A8A9990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05034D-4956-9C6B-1680-968B1CCE9C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4259D-0D63-A746-8F45-D559A12D16E7}" type="datetimeFigureOut">
              <a:rPr lang="en-US" smtClean="0"/>
              <a:t>12/4/24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9A967B-1FAE-8987-9978-87F8943985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A5EB47-6D30-CE44-BDCD-F27076D17F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708FC-AA12-894F-A6C0-DC8F9A0955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4786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60A0BF-3EA5-EAA2-70C6-CE3BE6B275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A89D014-B217-8FE0-08EF-DFF166B99E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9CA66F-60A9-3BA2-81AE-632E68A174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4259D-0D63-A746-8F45-D559A12D16E7}" type="datetimeFigureOut">
              <a:rPr lang="en-US" smtClean="0"/>
              <a:t>12/4/24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F2E0AE-7505-DA6B-7885-F18858E75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0C1A5D-F51C-7217-2D75-BD29799540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708FC-AA12-894F-A6C0-DC8F9A0955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5473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77392DB-454A-3308-DF25-C77805D996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02A719-BB80-5749-A306-B0ED349B2C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EC01D6-0E3E-EAFD-B771-ABE9DCF0E6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4259D-0D63-A746-8F45-D559A12D16E7}" type="datetimeFigureOut">
              <a:rPr lang="en-US" smtClean="0"/>
              <a:t>12/4/24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431F89-02B2-98A1-617A-65811F3A7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77F00-4FC3-5D66-DFC5-C02B1EE022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708FC-AA12-894F-A6C0-DC8F9A0955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0156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7147AA-3D78-0FD3-4107-DB6BF63112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0ADDD8-EA04-3588-D9FC-C1648652B3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2C4E0F-A337-6B6A-9697-592773770B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4259D-0D63-A746-8F45-D559A12D16E7}" type="datetimeFigureOut">
              <a:rPr lang="en-US" smtClean="0"/>
              <a:t>12/4/24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884A92-03DE-C4B6-EF4B-4495DAA68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27A988-2AFA-9771-20B4-7827F76C1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708FC-AA12-894F-A6C0-DC8F9A0955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483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81F0E6-12EE-027C-6CA3-F9D10E166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336096-2FB0-E157-8C50-91EC4DCD71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41EB5B-EF05-F581-D4ED-0EBD8C6EE5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4259D-0D63-A746-8F45-D559A12D16E7}" type="datetimeFigureOut">
              <a:rPr lang="en-US" smtClean="0"/>
              <a:t>12/4/24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A71FE1-C47A-2809-3114-AFB7166C3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4D19D4-BC8E-6085-5882-8D07E6F518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708FC-AA12-894F-A6C0-DC8F9A0955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5584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A10AE-C805-A694-7EC3-3AE3410EBB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C4F8DB-04DA-43D0-E7BF-249A17608A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393F67-856B-B72F-6BA9-5C085B48AB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945D1C-AB44-77F6-990B-C72E802103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4259D-0D63-A746-8F45-D559A12D16E7}" type="datetimeFigureOut">
              <a:rPr lang="en-US" smtClean="0"/>
              <a:t>12/4/24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E21972-0EA1-9EF8-BD40-F7EA8C346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9FA98E-E555-BE2A-95C7-6F667E81A7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708FC-AA12-894F-A6C0-DC8F9A0955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9040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B3CD35-BD11-EDF5-7AF6-009A476DB8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9E0E33-AF62-00A2-1F0C-7BF84BAFB8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69042E-DBD8-C406-ED13-8998F29CA7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DA0BB6-74AC-7E86-C8BC-0F651CB0E8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EDBF2DA-BBDE-6123-5B84-DD1EE46118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5B8BC76-57D4-FD5E-16F2-7A965E120C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4259D-0D63-A746-8F45-D559A12D16E7}" type="datetimeFigureOut">
              <a:rPr lang="en-US" smtClean="0"/>
              <a:t>12/4/24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BA76F67-DA3D-EE14-30FC-461D73E051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5D680C2-69AB-6B7A-8FF3-7D3205ABB3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708FC-AA12-894F-A6C0-DC8F9A0955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3298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2D28FD-0AF5-C2EE-C6EA-2588F80052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64A18A-A590-3D04-DFF9-4D787BC369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4259D-0D63-A746-8F45-D559A12D16E7}" type="datetimeFigureOut">
              <a:rPr lang="en-US" smtClean="0"/>
              <a:t>12/4/24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B439EC-324C-B6F9-1E5A-68D60C253B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C3E34C-C28C-6B32-2275-72B27AAFC7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708FC-AA12-894F-A6C0-DC8F9A0955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9355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5A43128-AA4B-F08E-2975-E19F5F33D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4259D-0D63-A746-8F45-D559A12D16E7}" type="datetimeFigureOut">
              <a:rPr lang="en-US" smtClean="0"/>
              <a:t>12/4/24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1C7435A-A261-F1B7-6B91-342AC60566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D16CA0-AFC2-0879-7667-EAF918457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708FC-AA12-894F-A6C0-DC8F9A0955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791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54873F-1B49-D87C-898C-DC7C97B140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4E1576-A618-4869-8042-257486FB5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8F5ECE-27AE-E916-CCBA-D23DAD2998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A79B1A-6FE9-0668-DD36-773B4A1A7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4259D-0D63-A746-8F45-D559A12D16E7}" type="datetimeFigureOut">
              <a:rPr lang="en-US" smtClean="0"/>
              <a:t>12/4/24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6C854F-49E9-0869-BF7D-5449633ECC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966E8B-F1F9-9769-2489-9883292B5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708FC-AA12-894F-A6C0-DC8F9A0955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7514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95C31-BC9D-9974-B3B4-E44BFDEC1D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33023AE-A26E-F6E0-A4B7-A251572B0F8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92B75D-0CDB-5A90-11FF-684ACEFB95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C07484-8193-4786-E2A2-25AEED845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4259D-0D63-A746-8F45-D559A12D16E7}" type="datetimeFigureOut">
              <a:rPr lang="en-US" smtClean="0"/>
              <a:t>12/4/24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81144D-9D25-A616-7495-924AAA0655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07737B-ACB4-3CF1-4D25-9338402BE0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708FC-AA12-894F-A6C0-DC8F9A0955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6580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850DA42-3D84-D776-D4D7-5F87308AFA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CBD2E6-B803-7D65-C11B-EE111BDBCD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A10E64-466C-1923-CBCF-43BB3B0C71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C4259D-0D63-A746-8F45-D559A12D16E7}" type="datetimeFigureOut">
              <a:rPr lang="en-US" smtClean="0"/>
              <a:t>12/4/24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C5A083-DE9F-5826-6075-627CD5AE29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DC9197-DC07-188F-62D4-68D8FD6C1A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1708FC-AA12-894F-A6C0-DC8F9A0955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208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hyperlink" Target="http://www.yorksj.ac.uk/social-inclusion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B4173D-3AF9-E442-CBD4-A58D782326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7946" y="1740200"/>
            <a:ext cx="9144000" cy="2387600"/>
          </a:xfrm>
        </p:spPr>
        <p:txBody>
          <a:bodyPr>
            <a:normAutofit/>
          </a:bodyPr>
          <a:lstStyle/>
          <a:p>
            <a:pPr algn="l"/>
            <a:r>
              <a:rPr lang="en-US" sz="6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Welcome to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EC25F1-3954-D43B-5BA8-2567BFE515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7946" y="4219875"/>
            <a:ext cx="9144000" cy="1655762"/>
          </a:xfrm>
        </p:spPr>
        <p:txBody>
          <a:bodyPr>
            <a:normAutofit/>
          </a:bodyPr>
          <a:lstStyle/>
          <a:p>
            <a:pPr algn="l"/>
            <a:r>
              <a:rPr lang="en-US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York St John </a:t>
            </a:r>
          </a:p>
          <a:p>
            <a:pPr algn="l"/>
            <a:r>
              <a:rPr lang="en-US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University London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379E76B-E4BF-F1F9-CE51-CCB32FC831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617838" y="3249827"/>
            <a:ext cx="0" cy="2310714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Good University Guide 2025 Logo for Universit of the Year for Social Inclusion">
            <a:extLst>
              <a:ext uri="{FF2B5EF4-FFF2-40B4-BE49-F238E27FC236}">
                <a16:creationId xmlns:a16="http://schemas.microsoft.com/office/drawing/2014/main" id="{F2FCF042-94FA-F662-B764-F41179D1F1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95739" y="3128147"/>
            <a:ext cx="1932627" cy="2554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9045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FEAB7DF-68A5-7760-AD44-F91BFF20ED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6113" y="365125"/>
            <a:ext cx="8219303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Slide 8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E80BB1A-F6CA-87F9-2B02-A65C54BC79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6113" y="1825625"/>
            <a:ext cx="8219303" cy="4351338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Bullets points</a:t>
            </a:r>
          </a:p>
          <a:p>
            <a:r>
              <a:rPr lang="en-US" dirty="0">
                <a:solidFill>
                  <a:schemeClr val="bg1"/>
                </a:solidFill>
              </a:rPr>
              <a:t>Bullets points</a:t>
            </a:r>
          </a:p>
          <a:p>
            <a:r>
              <a:rPr lang="en-US" dirty="0">
                <a:solidFill>
                  <a:schemeClr val="bg1"/>
                </a:solidFill>
              </a:rPr>
              <a:t>Bullets points</a:t>
            </a:r>
          </a:p>
          <a:p>
            <a:r>
              <a:rPr lang="en-US" dirty="0">
                <a:solidFill>
                  <a:schemeClr val="bg1"/>
                </a:solidFill>
              </a:rPr>
              <a:t>Bullets points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82B8CE0-BC1C-A724-0E60-79EBF3067D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3700848" y="1563130"/>
            <a:ext cx="788979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Good University Guide 2025 Logo for Universit of the Year for Social Inclusion">
            <a:extLst>
              <a:ext uri="{FF2B5EF4-FFF2-40B4-BE49-F238E27FC236}">
                <a16:creationId xmlns:a16="http://schemas.microsoft.com/office/drawing/2014/main" id="{3FFD3487-7693-5291-D971-25211CF049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53158" y="4843016"/>
            <a:ext cx="1172258" cy="1549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694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535CB6A-057F-9F94-80BB-E3BEA5C007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4967" y="365125"/>
            <a:ext cx="8083378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Slide 9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1D3BB04-61B2-9ACD-9B20-F7EA79F48C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4967" y="1825625"/>
            <a:ext cx="8083378" cy="4351338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Bullets points</a:t>
            </a:r>
          </a:p>
          <a:p>
            <a:r>
              <a:rPr lang="en-US" dirty="0">
                <a:solidFill>
                  <a:schemeClr val="bg1"/>
                </a:solidFill>
              </a:rPr>
              <a:t>Bullets points</a:t>
            </a:r>
          </a:p>
          <a:p>
            <a:r>
              <a:rPr lang="en-US" dirty="0">
                <a:solidFill>
                  <a:schemeClr val="bg1"/>
                </a:solidFill>
              </a:rPr>
              <a:t>Bullets points</a:t>
            </a:r>
          </a:p>
          <a:p>
            <a:r>
              <a:rPr lang="en-US" dirty="0">
                <a:solidFill>
                  <a:schemeClr val="bg1"/>
                </a:solidFill>
              </a:rPr>
              <a:t>Bullets points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4C3A351-8875-82D7-7AD9-8C95EBE937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3799702" y="1563130"/>
            <a:ext cx="7988643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Good University Guide 2025 Logo for Universit of the Year for Social Inclusion">
            <a:extLst>
              <a:ext uri="{FF2B5EF4-FFF2-40B4-BE49-F238E27FC236}">
                <a16:creationId xmlns:a16="http://schemas.microsoft.com/office/drawing/2014/main" id="{857BB80F-BABF-65F9-C9AC-269F38247A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59898" y="4634839"/>
            <a:ext cx="1172258" cy="1549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8631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F0DAEA1-5ADB-0AB3-6018-B8DC6F21D1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443" y="365125"/>
            <a:ext cx="8592065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Slide 10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17ABB77-B569-E652-16A2-07C2770953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443" y="1825625"/>
            <a:ext cx="8592065" cy="4351338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Bullets points</a:t>
            </a:r>
          </a:p>
          <a:p>
            <a:r>
              <a:rPr lang="en-US" dirty="0">
                <a:solidFill>
                  <a:schemeClr val="bg1"/>
                </a:solidFill>
              </a:rPr>
              <a:t>Bullets points</a:t>
            </a:r>
          </a:p>
          <a:p>
            <a:r>
              <a:rPr lang="en-US" dirty="0">
                <a:solidFill>
                  <a:schemeClr val="bg1"/>
                </a:solidFill>
              </a:rPr>
              <a:t>Bullets points</a:t>
            </a:r>
          </a:p>
          <a:p>
            <a:r>
              <a:rPr lang="en-US" dirty="0">
                <a:solidFill>
                  <a:schemeClr val="bg1"/>
                </a:solidFill>
              </a:rPr>
              <a:t>Bullets points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C38FE7B-1C85-6389-164C-34F396BE4A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387178" y="1563130"/>
            <a:ext cx="849733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Good University Guide 2025 Logo for Universit of the Year for Social Inclusion">
            <a:extLst>
              <a:ext uri="{FF2B5EF4-FFF2-40B4-BE49-F238E27FC236}">
                <a16:creationId xmlns:a16="http://schemas.microsoft.com/office/drawing/2014/main" id="{00170ABB-E75C-3133-AB58-9A58EBF2E8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443" y="4943672"/>
            <a:ext cx="1172258" cy="1549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5819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8C3FB96-B555-FBB4-625F-4C1831DCF2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427" y="365125"/>
            <a:ext cx="8083378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Slide 11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8EAB358-0596-C247-8F76-24E9CBBF99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0427" y="1825625"/>
            <a:ext cx="8083378" cy="4351338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Bullets points</a:t>
            </a:r>
          </a:p>
          <a:p>
            <a:r>
              <a:rPr lang="en-US" dirty="0">
                <a:solidFill>
                  <a:schemeClr val="bg1"/>
                </a:solidFill>
              </a:rPr>
              <a:t>Bullets points</a:t>
            </a:r>
          </a:p>
          <a:p>
            <a:r>
              <a:rPr lang="en-US" dirty="0">
                <a:solidFill>
                  <a:schemeClr val="bg1"/>
                </a:solidFill>
              </a:rPr>
              <a:t>Bullets points</a:t>
            </a:r>
          </a:p>
          <a:p>
            <a:r>
              <a:rPr lang="en-US" dirty="0">
                <a:solidFill>
                  <a:schemeClr val="bg1"/>
                </a:solidFill>
              </a:rPr>
              <a:t>Bullets points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FF50E13-7530-2FB2-FB0F-AE1B22FF0B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525162" y="1563130"/>
            <a:ext cx="7988643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Good University Guide 2025 Logo for Universit of the Year for Social Inclusion">
            <a:extLst>
              <a:ext uri="{FF2B5EF4-FFF2-40B4-BE49-F238E27FC236}">
                <a16:creationId xmlns:a16="http://schemas.microsoft.com/office/drawing/2014/main" id="{81106D98-F6CE-192F-CE02-7B2E8A6E2A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427" y="4943672"/>
            <a:ext cx="1172258" cy="1549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1301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002DF72-7F3F-A5EF-4F83-DD90A921DE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6113" y="365125"/>
            <a:ext cx="8219303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Slide 12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DC831A0-43DA-8FCF-DFA1-0CB50050B9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6113" y="1825625"/>
            <a:ext cx="8219303" cy="4351338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Bullets points</a:t>
            </a:r>
          </a:p>
          <a:p>
            <a:r>
              <a:rPr lang="en-US" dirty="0">
                <a:solidFill>
                  <a:schemeClr val="bg1"/>
                </a:solidFill>
              </a:rPr>
              <a:t>Bullets points</a:t>
            </a:r>
          </a:p>
          <a:p>
            <a:r>
              <a:rPr lang="en-US" dirty="0">
                <a:solidFill>
                  <a:schemeClr val="bg1"/>
                </a:solidFill>
              </a:rPr>
              <a:t>Bullets points</a:t>
            </a:r>
          </a:p>
          <a:p>
            <a:r>
              <a:rPr lang="en-US" dirty="0">
                <a:solidFill>
                  <a:schemeClr val="bg1"/>
                </a:solidFill>
              </a:rPr>
              <a:t>Bullets points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FA62C48-E586-D538-6ABC-B844A676A1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3700848" y="1563130"/>
            <a:ext cx="788979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Good University Guide 2025 Logo for Universit of the Year for Social Inclusion">
            <a:extLst>
              <a:ext uri="{FF2B5EF4-FFF2-40B4-BE49-F238E27FC236}">
                <a16:creationId xmlns:a16="http://schemas.microsoft.com/office/drawing/2014/main" id="{1E9218EE-DEB0-1877-0108-C8E444692A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59898" y="4634839"/>
            <a:ext cx="1172258" cy="1549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8186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D024383-0A8E-09A7-85F3-9CAF503964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4967" y="365125"/>
            <a:ext cx="8083378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Slide 13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3F0EBBD-A751-EFCB-315D-A92343C14A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4967" y="1825625"/>
            <a:ext cx="8083378" cy="4351338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Bullets points</a:t>
            </a:r>
          </a:p>
          <a:p>
            <a:r>
              <a:rPr lang="en-US" dirty="0">
                <a:solidFill>
                  <a:schemeClr val="bg1"/>
                </a:solidFill>
              </a:rPr>
              <a:t>Bullets points</a:t>
            </a:r>
          </a:p>
          <a:p>
            <a:r>
              <a:rPr lang="en-US" dirty="0">
                <a:solidFill>
                  <a:schemeClr val="bg1"/>
                </a:solidFill>
              </a:rPr>
              <a:t>Bullets points</a:t>
            </a:r>
          </a:p>
          <a:p>
            <a:r>
              <a:rPr lang="en-US" dirty="0">
                <a:solidFill>
                  <a:schemeClr val="bg1"/>
                </a:solidFill>
              </a:rPr>
              <a:t>Bullets points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8995D5F-D261-B875-8445-2FD9F130E0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3799702" y="1563130"/>
            <a:ext cx="7988643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Good University Guide 2025 Logo for Universit of the Year for Social Inclusion">
            <a:extLst>
              <a:ext uri="{FF2B5EF4-FFF2-40B4-BE49-F238E27FC236}">
                <a16:creationId xmlns:a16="http://schemas.microsoft.com/office/drawing/2014/main" id="{44AC5044-9685-98CE-0595-3890D7AEE2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59898" y="4634839"/>
            <a:ext cx="1172258" cy="1549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6610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C547DDC-9DC3-E80D-D6C0-C012044DF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443" y="365125"/>
            <a:ext cx="8592065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Slide 14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B7E0F32-5970-6515-B3CE-1AAC747884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443" y="1825625"/>
            <a:ext cx="8592065" cy="4351338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Bullets points</a:t>
            </a:r>
          </a:p>
          <a:p>
            <a:r>
              <a:rPr lang="en-US" dirty="0">
                <a:solidFill>
                  <a:schemeClr val="bg1"/>
                </a:solidFill>
              </a:rPr>
              <a:t>Bullets points</a:t>
            </a:r>
          </a:p>
          <a:p>
            <a:r>
              <a:rPr lang="en-US" dirty="0">
                <a:solidFill>
                  <a:schemeClr val="bg1"/>
                </a:solidFill>
              </a:rPr>
              <a:t>Bullets points</a:t>
            </a:r>
          </a:p>
          <a:p>
            <a:r>
              <a:rPr lang="en-US" dirty="0">
                <a:solidFill>
                  <a:schemeClr val="bg1"/>
                </a:solidFill>
              </a:rPr>
              <a:t>Bullets points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885E517-C59D-B04D-5A33-C3512D5153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387178" y="1563130"/>
            <a:ext cx="849733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Good University Guide 2025 Logo for Universit of the Year for Social Inclusion">
            <a:extLst>
              <a:ext uri="{FF2B5EF4-FFF2-40B4-BE49-F238E27FC236}">
                <a16:creationId xmlns:a16="http://schemas.microsoft.com/office/drawing/2014/main" id="{FA082406-E840-D7DF-93A8-4F5D87F25A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443" y="4943672"/>
            <a:ext cx="1172258" cy="1549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7208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A6C2D3E5-AA50-5FAF-8502-A044089E7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4432" y="5018954"/>
            <a:ext cx="3371539" cy="332803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BC7870D-F686-63AE-18B4-8AF5A0F0AE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84453" y="-430376"/>
            <a:ext cx="3371539" cy="3328036"/>
          </a:xfrm>
          <a:prstGeom prst="rect">
            <a:avLst/>
          </a:prstGeom>
        </p:spPr>
      </p:pic>
      <p:pic>
        <p:nvPicPr>
          <p:cNvPr id="8" name="Picture 7" descr="York St John University logo">
            <a:extLst>
              <a:ext uri="{FF2B5EF4-FFF2-40B4-BE49-F238E27FC236}">
                <a16:creationId xmlns:a16="http://schemas.microsoft.com/office/drawing/2014/main" id="{A00904EF-A191-B767-7345-5A9B740B416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/>
          <a:srcRect l="12180" t="19258" r="12471" b="21108"/>
          <a:stretch/>
        </p:blipFill>
        <p:spPr>
          <a:xfrm>
            <a:off x="396504" y="375279"/>
            <a:ext cx="3557338" cy="1490793"/>
          </a:xfrm>
          <a:prstGeom prst="rect">
            <a:avLst/>
          </a:prstGeom>
        </p:spPr>
      </p:pic>
      <p:pic>
        <p:nvPicPr>
          <p:cNvPr id="13" name="Picture 12" descr="Students standing together on YSJ Campus">
            <a:extLst>
              <a:ext uri="{FF2B5EF4-FFF2-40B4-BE49-F238E27FC236}">
                <a16:creationId xmlns:a16="http://schemas.microsoft.com/office/drawing/2014/main" id="{E8DEE6BB-C52B-EC19-A640-7A9714EFCBA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5"/>
          <a:srcRect t="24865" b="5472"/>
          <a:stretch/>
        </p:blipFill>
        <p:spPr>
          <a:xfrm>
            <a:off x="7476134" y="2014895"/>
            <a:ext cx="4173189" cy="38330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57150">
            <a:solidFill>
              <a:schemeClr val="bg1"/>
            </a:solidFill>
          </a:ln>
          <a:effectLst/>
        </p:spPr>
      </p:pic>
      <p:pic>
        <p:nvPicPr>
          <p:cNvPr id="6" name="Picture 5" descr="Good University Guide 2025 Logo for Universit of the Year for Social Inclusion">
            <a:extLst>
              <a:ext uri="{FF2B5EF4-FFF2-40B4-BE49-F238E27FC236}">
                <a16:creationId xmlns:a16="http://schemas.microsoft.com/office/drawing/2014/main" id="{29CA3CB8-1892-FD39-42EA-FB869972BFB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55962" y="2376440"/>
            <a:ext cx="2518275" cy="332803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0973484-1623-77C0-0F4B-1AEDF58CEC7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96504" y="5891213"/>
            <a:ext cx="37626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yorksj.ac.uk/</a:t>
            </a:r>
            <a:r>
              <a:rPr lang="en-US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social-inclusion</a:t>
            </a:r>
            <a:endParaRPr lang="en-US" u="sng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ED31440-727F-49CD-7A9A-0D031FA33B2D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96504" y="3429000"/>
            <a:ext cx="4126069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York St John University has been named as the University of the Year for Social Inclusion by The Times and The Sunday Times Good University Guide 2025.</a:t>
            </a:r>
            <a:br>
              <a:rPr lang="en-GB" sz="140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1400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40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 award was given in recognition of our commitment to empowering students from all backgrounds with the opportunity to study and thrive in higher education.</a:t>
            </a:r>
          </a:p>
          <a:p>
            <a:endParaRPr lang="en-GB" sz="1400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40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Find out more at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6F46BC-3CC6-CAAE-297D-1EB435C937E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396504" y="2103437"/>
            <a:ext cx="3557337" cy="1325563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you can</a:t>
            </a:r>
            <a:r>
              <a:rPr lang="en-US" sz="3200" b="1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be yourself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92339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5067C0F-ECCE-DA08-4F3B-110DBE6E95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FB168C-263B-D5B8-3814-F6FCA44E92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427" y="365125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Slide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D60BE0-A74F-FB45-F245-C47DF07505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0427" y="1825625"/>
            <a:ext cx="10515600" cy="4351338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Bullets points</a:t>
            </a:r>
          </a:p>
          <a:p>
            <a:r>
              <a:rPr lang="en-US" dirty="0">
                <a:solidFill>
                  <a:schemeClr val="bg1"/>
                </a:solidFill>
              </a:rPr>
              <a:t>Bullets points</a:t>
            </a:r>
          </a:p>
          <a:p>
            <a:r>
              <a:rPr lang="en-US" dirty="0">
                <a:solidFill>
                  <a:schemeClr val="bg1"/>
                </a:solidFill>
              </a:rPr>
              <a:t>Bullets points</a:t>
            </a:r>
          </a:p>
          <a:p>
            <a:r>
              <a:rPr lang="en-US" dirty="0">
                <a:solidFill>
                  <a:schemeClr val="bg1"/>
                </a:solidFill>
              </a:rPr>
              <a:t>Bullets points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DB5F472-EF8E-5144-A66B-2B5C1ACB2F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525162" y="1563130"/>
            <a:ext cx="8408773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Good University Guide 2025 Logo for Universit of the Year for Social Inclusion">
            <a:extLst>
              <a:ext uri="{FF2B5EF4-FFF2-40B4-BE49-F238E27FC236}">
                <a16:creationId xmlns:a16="http://schemas.microsoft.com/office/drawing/2014/main" id="{43144A22-294F-4BAF-0700-7F9E6235A7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59898" y="4634839"/>
            <a:ext cx="1172258" cy="1549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3701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4B5E49-C905-7502-13EB-955FDFD5A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427" y="365125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Slide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5046F0-EB5C-D552-4FFE-941607904E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0427" y="1825625"/>
            <a:ext cx="10515600" cy="4351338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Bullets points</a:t>
            </a:r>
          </a:p>
          <a:p>
            <a:r>
              <a:rPr lang="en-US" dirty="0">
                <a:solidFill>
                  <a:schemeClr val="bg1"/>
                </a:solidFill>
              </a:rPr>
              <a:t>Bullets points</a:t>
            </a:r>
          </a:p>
          <a:p>
            <a:r>
              <a:rPr lang="en-US" dirty="0">
                <a:solidFill>
                  <a:schemeClr val="bg1"/>
                </a:solidFill>
              </a:rPr>
              <a:t>Bullets points</a:t>
            </a:r>
          </a:p>
          <a:p>
            <a:r>
              <a:rPr lang="en-US" dirty="0">
                <a:solidFill>
                  <a:schemeClr val="bg1"/>
                </a:solidFill>
              </a:rPr>
              <a:t>Bullets points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74E5B73-2FEC-37E5-1E32-146D810B5C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525162" y="1563130"/>
            <a:ext cx="8408773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Good University Guide 2025 Logo for Universit of the Year for Social Inclusion">
            <a:extLst>
              <a:ext uri="{FF2B5EF4-FFF2-40B4-BE49-F238E27FC236}">
                <a16:creationId xmlns:a16="http://schemas.microsoft.com/office/drawing/2014/main" id="{0C71FD18-1B25-6BB0-4F45-5B518F6614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59898" y="4634839"/>
            <a:ext cx="1172258" cy="1549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604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1F03A87-5892-F0E0-A3BE-EEBDE26B9A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427" y="365125"/>
            <a:ext cx="8083378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Slide 3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136C3FF-13B9-9821-72D4-8633BE3276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0427" y="1825625"/>
            <a:ext cx="8083378" cy="4351338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Bullets points</a:t>
            </a:r>
          </a:p>
          <a:p>
            <a:r>
              <a:rPr lang="en-US" dirty="0">
                <a:solidFill>
                  <a:schemeClr val="bg1"/>
                </a:solidFill>
              </a:rPr>
              <a:t>Bullets points</a:t>
            </a:r>
          </a:p>
          <a:p>
            <a:r>
              <a:rPr lang="en-US" dirty="0">
                <a:solidFill>
                  <a:schemeClr val="bg1"/>
                </a:solidFill>
              </a:rPr>
              <a:t>Bullets points</a:t>
            </a:r>
          </a:p>
          <a:p>
            <a:r>
              <a:rPr lang="en-US" dirty="0">
                <a:solidFill>
                  <a:schemeClr val="bg1"/>
                </a:solidFill>
              </a:rPr>
              <a:t>Bullets points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42075E8-B17A-2B18-6DFC-E81E3C2C5F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525162" y="1563130"/>
            <a:ext cx="7988643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Good University Guide 2025 Logo for Universit of the Year for Social Inclusion">
            <a:extLst>
              <a:ext uri="{FF2B5EF4-FFF2-40B4-BE49-F238E27FC236}">
                <a16:creationId xmlns:a16="http://schemas.microsoft.com/office/drawing/2014/main" id="{6FE8AE7F-1EB2-62AA-1B2D-DEC6E60428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162" y="4762697"/>
            <a:ext cx="1172258" cy="1549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2189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EA281AA-ED77-5A6E-42FD-A33B611BD2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6113" y="365125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Slide 4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FC3EED0-1295-7F85-D3DA-91B295A349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6113" y="1825625"/>
            <a:ext cx="10515600" cy="4351338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Bullets points</a:t>
            </a:r>
          </a:p>
          <a:p>
            <a:r>
              <a:rPr lang="en-US" dirty="0">
                <a:solidFill>
                  <a:schemeClr val="bg1"/>
                </a:solidFill>
              </a:rPr>
              <a:t>Bullets points</a:t>
            </a:r>
          </a:p>
          <a:p>
            <a:r>
              <a:rPr lang="en-US" dirty="0">
                <a:solidFill>
                  <a:schemeClr val="bg1"/>
                </a:solidFill>
              </a:rPr>
              <a:t>Bullets points</a:t>
            </a:r>
          </a:p>
          <a:p>
            <a:r>
              <a:rPr lang="en-US" dirty="0">
                <a:solidFill>
                  <a:schemeClr val="bg1"/>
                </a:solidFill>
              </a:rPr>
              <a:t>Bullets points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410368F-8FA7-02AA-974B-F6201E3867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3700848" y="1563130"/>
            <a:ext cx="788979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Good University Guide 2025 Logo for Universit of the Year for Social Inclusion">
            <a:extLst>
              <a:ext uri="{FF2B5EF4-FFF2-40B4-BE49-F238E27FC236}">
                <a16:creationId xmlns:a16="http://schemas.microsoft.com/office/drawing/2014/main" id="{A6A321AE-A43B-D4F8-91AD-980968037F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19390" y="4943672"/>
            <a:ext cx="1172258" cy="1549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9951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261A59E-1902-0DF6-7D2E-480E03E1A8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4967" y="365125"/>
            <a:ext cx="8083378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Slide 5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EAC8BB4-9768-B4C1-B59F-2E4439820C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4967" y="1825625"/>
            <a:ext cx="8083378" cy="4351338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Bullets points</a:t>
            </a:r>
          </a:p>
          <a:p>
            <a:r>
              <a:rPr lang="en-US" dirty="0">
                <a:solidFill>
                  <a:schemeClr val="bg1"/>
                </a:solidFill>
              </a:rPr>
              <a:t>Bullets points</a:t>
            </a:r>
          </a:p>
          <a:p>
            <a:r>
              <a:rPr lang="en-US" dirty="0">
                <a:solidFill>
                  <a:schemeClr val="bg1"/>
                </a:solidFill>
              </a:rPr>
              <a:t>Bullets points</a:t>
            </a:r>
          </a:p>
          <a:p>
            <a:r>
              <a:rPr lang="en-US" dirty="0">
                <a:solidFill>
                  <a:schemeClr val="bg1"/>
                </a:solidFill>
              </a:rPr>
              <a:t>Bullets points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750EDA2-75E5-CE96-1AC7-489F1606BD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3799702" y="1563130"/>
            <a:ext cx="7988643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Good University Guide 2025 Logo for Universit of the Year for Social Inclusion">
            <a:extLst>
              <a:ext uri="{FF2B5EF4-FFF2-40B4-BE49-F238E27FC236}">
                <a16:creationId xmlns:a16="http://schemas.microsoft.com/office/drawing/2014/main" id="{3762F25E-A29C-E610-585E-CFE341DC86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16087" y="4943672"/>
            <a:ext cx="1172258" cy="1549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9334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4440885-5E2B-EF2B-79CE-E570C1597F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443" y="365125"/>
            <a:ext cx="8592065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Slide 6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6F752C1-257E-0FD0-A54D-AD2ACE4470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443" y="1825625"/>
            <a:ext cx="8592065" cy="4351338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Bullets points</a:t>
            </a:r>
          </a:p>
          <a:p>
            <a:r>
              <a:rPr lang="en-US" dirty="0">
                <a:solidFill>
                  <a:schemeClr val="bg1"/>
                </a:solidFill>
              </a:rPr>
              <a:t>Bullets points</a:t>
            </a:r>
          </a:p>
          <a:p>
            <a:r>
              <a:rPr lang="en-US" dirty="0">
                <a:solidFill>
                  <a:schemeClr val="bg1"/>
                </a:solidFill>
              </a:rPr>
              <a:t>Bullets points</a:t>
            </a:r>
          </a:p>
          <a:p>
            <a:r>
              <a:rPr lang="en-US" dirty="0">
                <a:solidFill>
                  <a:schemeClr val="bg1"/>
                </a:solidFill>
              </a:rPr>
              <a:t>Bullets points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CC5B7DC-A725-A74E-6B3F-4714F0CAE4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387178" y="1563130"/>
            <a:ext cx="849733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Good University Guide 2025 Logo for Universit of the Year for Social Inclusion">
            <a:extLst>
              <a:ext uri="{FF2B5EF4-FFF2-40B4-BE49-F238E27FC236}">
                <a16:creationId xmlns:a16="http://schemas.microsoft.com/office/drawing/2014/main" id="{B29B37C9-7FDA-D59C-8446-0C54383F2B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59898" y="4634839"/>
            <a:ext cx="1172258" cy="1549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4040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63C702B-A74A-88D0-CE9B-C603490405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427" y="365125"/>
            <a:ext cx="8083378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Slide 7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A040C8E-5073-B7DA-671A-4906273451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0427" y="1825625"/>
            <a:ext cx="8083378" cy="4351338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Bullets points</a:t>
            </a:r>
          </a:p>
          <a:p>
            <a:r>
              <a:rPr lang="en-US" dirty="0">
                <a:solidFill>
                  <a:schemeClr val="bg1"/>
                </a:solidFill>
              </a:rPr>
              <a:t>Bullets points</a:t>
            </a:r>
          </a:p>
          <a:p>
            <a:r>
              <a:rPr lang="en-US" dirty="0">
                <a:solidFill>
                  <a:schemeClr val="bg1"/>
                </a:solidFill>
              </a:rPr>
              <a:t>Bullets points</a:t>
            </a:r>
          </a:p>
          <a:p>
            <a:r>
              <a:rPr lang="en-US" dirty="0">
                <a:solidFill>
                  <a:schemeClr val="bg1"/>
                </a:solidFill>
              </a:rPr>
              <a:t>Bullets points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DD7C85D-02BC-E6E4-01F9-23567D0F5F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525162" y="1563130"/>
            <a:ext cx="7988643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Good University Guide 2025 Logo for Universit of the Year for Social Inclusion">
            <a:extLst>
              <a:ext uri="{FF2B5EF4-FFF2-40B4-BE49-F238E27FC236}">
                <a16:creationId xmlns:a16="http://schemas.microsoft.com/office/drawing/2014/main" id="{78254FEF-9110-7653-B809-A9215E81B6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162" y="4762697"/>
            <a:ext cx="1172258" cy="1549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1488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0283CB985BCEF489A654FCE3531657F" ma:contentTypeVersion="18" ma:contentTypeDescription="Create a new document." ma:contentTypeScope="" ma:versionID="db169b4c9925e0fd313b5da99927ff61">
  <xsd:schema xmlns:xsd="http://www.w3.org/2001/XMLSchema" xmlns:xs="http://www.w3.org/2001/XMLSchema" xmlns:p="http://schemas.microsoft.com/office/2006/metadata/properties" xmlns:ns2="dafeb0ad-13d5-4e0d-8144-31148812dcc0" xmlns:ns3="a8fa98bc-f420-44dd-88e1-8912e31aef73" targetNamespace="http://schemas.microsoft.com/office/2006/metadata/properties" ma:root="true" ma:fieldsID="bbb782d171cf807cba652dc2dc79df8f" ns2:_="" ns3:_="">
    <xsd:import namespace="dafeb0ad-13d5-4e0d-8144-31148812dcc0"/>
    <xsd:import namespace="a8fa98bc-f420-44dd-88e1-8912e31aef7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2:MediaServiceOCR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afeb0ad-13d5-4e0d-8144-31148812dcc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abb1a67c-477c-4f54-866d-e73c7b3fe04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8fa98bc-f420-44dd-88e1-8912e31aef73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68240b81-9baa-46c0-9f71-8a59defd7d22}" ma:internalName="TaxCatchAll" ma:showField="CatchAllData" ma:web="a8fa98bc-f420-44dd-88e1-8912e31aef7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afeb0ad-13d5-4e0d-8144-31148812dcc0">
      <Terms xmlns="http://schemas.microsoft.com/office/infopath/2007/PartnerControls"/>
    </lcf76f155ced4ddcb4097134ff3c332f>
    <TaxCatchAll xmlns="a8fa98bc-f420-44dd-88e1-8912e31aef73" xsi:nil="true"/>
  </documentManagement>
</p:properties>
</file>

<file path=customXml/itemProps1.xml><?xml version="1.0" encoding="utf-8"?>
<ds:datastoreItem xmlns:ds="http://schemas.openxmlformats.org/officeDocument/2006/customXml" ds:itemID="{7E111F29-F8E5-4E0A-A0F8-B5ABE5AEBE7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afeb0ad-13d5-4e0d-8144-31148812dcc0"/>
    <ds:schemaRef ds:uri="a8fa98bc-f420-44dd-88e1-8912e31aef7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4032408-9DD7-44B2-8F33-9CF0367CBF0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BB2AD9A-BDA7-45E9-8A04-A153E40362CE}">
  <ds:schemaRefs>
    <ds:schemaRef ds:uri="http://purl.org/dc/dcmitype/"/>
    <ds:schemaRef ds:uri="http://purl.org/dc/terms/"/>
    <ds:schemaRef ds:uri="http://www.w3.org/XML/1998/namespace"/>
    <ds:schemaRef ds:uri="http://schemas.microsoft.com/office/infopath/2007/PartnerControls"/>
    <ds:schemaRef ds:uri="http://purl.org/dc/elements/1.1/"/>
    <ds:schemaRef ds:uri="http://schemas.microsoft.com/office/2006/documentManagement/types"/>
    <ds:schemaRef ds:uri="a8fa98bc-f420-44dd-88e1-8912e31aef73"/>
    <ds:schemaRef ds:uri="http://schemas.openxmlformats.org/package/2006/metadata/core-properties"/>
    <ds:schemaRef ds:uri="dafeb0ad-13d5-4e0d-8144-31148812dcc0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220</Words>
  <Application>Microsoft Macintosh PowerPoint</Application>
  <PresentationFormat>Widescreen</PresentationFormat>
  <Paragraphs>81</Paragraphs>
  <Slides>16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Aptos</vt:lpstr>
      <vt:lpstr>Arial</vt:lpstr>
      <vt:lpstr>Calibri</vt:lpstr>
      <vt:lpstr>Calibri Light</vt:lpstr>
      <vt:lpstr>Office Theme</vt:lpstr>
      <vt:lpstr>Welcome to</vt:lpstr>
      <vt:lpstr>Where you can be yourself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</dc:title>
  <dc:creator>Lucy Pittard</dc:creator>
  <cp:lastModifiedBy>Lucy Pittard</cp:lastModifiedBy>
  <cp:revision>2</cp:revision>
  <dcterms:created xsi:type="dcterms:W3CDTF">2023-06-15T10:03:21Z</dcterms:created>
  <dcterms:modified xsi:type="dcterms:W3CDTF">2024-12-04T09:37:58Z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0x010100E0283CB985BCEF489A654FCE3531657F</vt:lpwstr>
  </property>
  <property fmtid="{D5CDD505-2E9C-101B-9397-08002B2CF9AE}" pid="3" name="MediaServiceImageTags">
    <vt:lpwstr/>
  </property>
</Properties>
</file>