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3" r:id="rId9"/>
    <p:sldId id="262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1C564-8110-3043-B486-B36A4C20FD2D}" v="22" dt="2025-03-05T09:04:16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ig Walton (C.Walton)" userId="7ae6515e-a88c-47c2-979f-6fca6c2a3e25" providerId="ADAL" clId="{C891C564-8110-3043-B486-B36A4C20FD2D}"/>
    <pc:docChg chg="addSld modSld">
      <pc:chgData name="Craig Walton (C.Walton)" userId="7ae6515e-a88c-47c2-979f-6fca6c2a3e25" providerId="ADAL" clId="{C891C564-8110-3043-B486-B36A4C20FD2D}" dt="2025-03-05T09:04:16.968" v="9"/>
      <pc:docMkLst>
        <pc:docMk/>
      </pc:docMkLst>
      <pc:sldChg chg="setBg">
        <pc:chgData name="Craig Walton (C.Walton)" userId="7ae6515e-a88c-47c2-979f-6fca6c2a3e25" providerId="ADAL" clId="{C891C564-8110-3043-B486-B36A4C20FD2D}" dt="2025-03-05T09:03:45.623" v="1"/>
        <pc:sldMkLst>
          <pc:docMk/>
          <pc:sldMk cId="3982035312" sldId="257"/>
        </pc:sldMkLst>
      </pc:sldChg>
      <pc:sldChg chg="setBg">
        <pc:chgData name="Craig Walton (C.Walton)" userId="7ae6515e-a88c-47c2-979f-6fca6c2a3e25" providerId="ADAL" clId="{C891C564-8110-3043-B486-B36A4C20FD2D}" dt="2025-03-05T09:03:53.998" v="3"/>
        <pc:sldMkLst>
          <pc:docMk/>
          <pc:sldMk cId="1152867627" sldId="258"/>
        </pc:sldMkLst>
      </pc:sldChg>
      <pc:sldChg chg="setBg">
        <pc:chgData name="Craig Walton (C.Walton)" userId="7ae6515e-a88c-47c2-979f-6fca6c2a3e25" providerId="ADAL" clId="{C891C564-8110-3043-B486-B36A4C20FD2D}" dt="2025-03-05T09:04:06.766" v="6"/>
        <pc:sldMkLst>
          <pc:docMk/>
          <pc:sldMk cId="3450153256" sldId="259"/>
        </pc:sldMkLst>
      </pc:sldChg>
      <pc:sldChg chg="add">
        <pc:chgData name="Craig Walton (C.Walton)" userId="7ae6515e-a88c-47c2-979f-6fca6c2a3e25" providerId="ADAL" clId="{C891C564-8110-3043-B486-B36A4C20FD2D}" dt="2025-03-05T09:04:00.162" v="4" actId="2890"/>
        <pc:sldMkLst>
          <pc:docMk/>
          <pc:sldMk cId="3768511430" sldId="262"/>
        </pc:sldMkLst>
      </pc:sldChg>
      <pc:sldChg chg="add setBg">
        <pc:chgData name="Craig Walton (C.Walton)" userId="7ae6515e-a88c-47c2-979f-6fca6c2a3e25" providerId="ADAL" clId="{C891C564-8110-3043-B486-B36A4C20FD2D}" dt="2025-03-05T09:04:16.968" v="9"/>
        <pc:sldMkLst>
          <pc:docMk/>
          <pc:sldMk cId="4045103249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B9969-3939-6959-7CB2-9895FFF9B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CB496-2E12-4C20-D7AB-27476597A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2FD93-7DD3-6801-0277-ED9A03C3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3A9A8-A593-F303-AC64-97C4E972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DF4BD-AE94-1FA8-F238-E91EB090F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3E2E-1CFC-AF14-7A59-3011EBC68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A2053A-1C32-7E7D-C825-FA68D724A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589DC-8EB8-2B88-5AD0-73767AE98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8619E-BA00-3B4A-4C01-808F2252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207AA-596C-5CA5-D762-A5F48FAF1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9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54952A-EB14-FB15-10E5-B866329F2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AA551-C2C4-F4C6-C066-4CB3287B4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715FC-35F0-A1C0-4D39-FE91E260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06D81-813C-BECA-1C1B-8ED93CE3C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CC771-6D46-C31B-2FAA-BEABBD38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8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5263-2580-C989-4A1A-D2226920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9010B-B3F7-7417-3AC8-ED739DB93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18DAA-2BC8-C291-1C13-0E02BD168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43A8D-98D5-401C-3580-F7437DEC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13CC4-F2AD-8A6F-3900-BB122AC00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3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26F11-5EE6-6253-49C7-48A506A6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1D15B-268C-2711-5A52-0D974BCD9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9E285-D803-6940-C1FA-8B96FE53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13D9E-A8E7-842B-3EBE-E6042B4FD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39893-71C9-8263-3FED-323301D96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1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F7375-1170-7E7C-9E81-60058AFB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CF748-30C6-318D-8D93-5E812B0EC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1711F-0A5D-93B4-79A8-50BB0F6C4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DA37E-ECC8-81A9-B80A-B435E7F6C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4377A-B03C-1804-770D-69D73D8F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4EF09-031A-239B-A330-0CFBCE59D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4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6BEA4-BF95-9FDC-F31D-1537400B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08F8F-AC60-894D-FC62-F8A9E9851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E1965-B077-CD3A-8F70-ECE40438F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E05E08-BBAA-9B7F-BFCB-4E2FC06E77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FABD5-4882-0F5E-6F46-6AF4C3E73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9800D-6FCB-1A8A-D5EA-B66C3902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868AB-1D8D-47BE-C326-C5F2DAEC1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BD6271-BDAB-565F-4D99-2090181D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2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E0E58-4415-CC72-8EFE-25AA6426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03824-C1E4-E0EC-E471-3369D30D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AD5A36-532C-B8C8-FCF4-9E14E2375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1D0076-4020-7B36-8E1F-CAE19095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C9A651-89D5-5403-7906-7DD63E6C2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1384B-7347-8D75-9933-DC8E4C5E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CADAC-FF20-A311-7EB0-8D03F60E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1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6C4ED-BC20-DE36-7DC7-CA0597A3A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34AD4-32AA-DE37-94F9-6E1224887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19B3D-5532-9256-4286-74F06BF04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2A35F-A734-8FC0-7938-9DC679FC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442A2-8ABB-068F-483C-570F46909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8C95C-2CF3-A41A-CAAC-92212116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1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46CA4-3003-3071-AA2A-C5D6EFA5D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AB7DF4-35AE-3B4B-C3E8-DC64E052CD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40CD6-64C3-1DF7-EDB4-CDEF216EF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433F1-5746-0D3A-D5AC-EF1B0E907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3ADBB-41D0-8AAC-9960-CA191E824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47071-5C3A-806F-C132-F8972700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1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DD3A5-CC99-7A01-2ECD-9D1112BD4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42252-1A6C-B44C-15CE-E705B0727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A422-9232-792B-9D97-C2306363C7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A59F97-ABA9-C94C-8832-791EEEA702E8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D1883-B3A3-E3D6-4A7A-19034DBBF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437E0-05C3-8568-AA3B-43A327481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CDE83E-3FBB-C245-B5AB-F2A2996A4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8">
            <a:extLst>
              <a:ext uri="{FF2B5EF4-FFF2-40B4-BE49-F238E27FC236}">
                <a16:creationId xmlns:a16="http://schemas.microsoft.com/office/drawing/2014/main" id="{1ECE1FDF-B3B6-34BC-5F34-A5AE099E80BA}"/>
              </a:ext>
            </a:extLst>
          </p:cNvPr>
          <p:cNvSpPr/>
          <p:nvPr/>
        </p:nvSpPr>
        <p:spPr>
          <a:xfrm>
            <a:off x="6981568" y="1753112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292C76D7-6155-E141-F039-7EEAB93DE7E8}"/>
              </a:ext>
            </a:extLst>
          </p:cNvPr>
          <p:cNvSpPr txBox="1">
            <a:spLocks/>
          </p:cNvSpPr>
          <p:nvPr/>
        </p:nvSpPr>
        <p:spPr>
          <a:xfrm>
            <a:off x="9076132" y="781553"/>
            <a:ext cx="2379976" cy="848181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2000" spc="-25" dirty="0">
                <a:solidFill>
                  <a:schemeClr val="bg1"/>
                </a:solidFill>
              </a:rPr>
              <a:t>York St John University</a:t>
            </a:r>
            <a:endParaRPr lang="en-GB" sz="2000" spc="-55" dirty="0">
              <a:solidFill>
                <a:schemeClr val="bg1"/>
              </a:solidFill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47C4F01A-A91F-4313-D5A0-EF8125361660}"/>
              </a:ext>
            </a:extLst>
          </p:cNvPr>
          <p:cNvSpPr txBox="1">
            <a:spLocks/>
          </p:cNvSpPr>
          <p:nvPr/>
        </p:nvSpPr>
        <p:spPr>
          <a:xfrm>
            <a:off x="7085935" y="1481452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/>
              <a:t>Sunburst PowerPoint</a:t>
            </a:r>
            <a:endParaRPr lang="en-GB" sz="4000" spc="-55" dirty="0"/>
          </a:p>
        </p:txBody>
      </p:sp>
    </p:spTree>
    <p:extLst>
      <p:ext uri="{BB962C8B-B14F-4D97-AF65-F5344CB8AC3E}">
        <p14:creationId xmlns:p14="http://schemas.microsoft.com/office/powerpoint/2010/main" val="238329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C849B5-9ADD-0245-8639-EE138AEA7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C9639DDF-B229-44EF-D881-B8435A3A66E5}"/>
              </a:ext>
            </a:extLst>
          </p:cNvPr>
          <p:cNvSpPr txBox="1"/>
          <p:nvPr/>
        </p:nvSpPr>
        <p:spPr>
          <a:xfrm>
            <a:off x="630195" y="3520380"/>
            <a:ext cx="7103468" cy="17440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39975">
              <a:spcBef>
                <a:spcPts val="100"/>
              </a:spcBef>
            </a:pPr>
            <a:r>
              <a:rPr sz="2000" spc="-30" dirty="0">
                <a:latin typeface="Arial"/>
                <a:cs typeface="Arial"/>
              </a:rPr>
              <a:t>We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are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taking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positive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steps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reduce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the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barriers </a:t>
            </a:r>
            <a:r>
              <a:rPr sz="2000" spc="-60" dirty="0">
                <a:latin typeface="Arial"/>
                <a:cs typeface="Arial"/>
              </a:rPr>
              <a:t>which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hold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people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back.</a:t>
            </a:r>
            <a:endParaRPr sz="2000" dirty="0">
              <a:latin typeface="Arial"/>
              <a:cs typeface="Arial"/>
            </a:endParaRPr>
          </a:p>
          <a:p>
            <a:pPr marL="12700">
              <a:spcBef>
                <a:spcPts val="1350"/>
              </a:spcBef>
            </a:pPr>
            <a:r>
              <a:rPr sz="2000" b="1" dirty="0">
                <a:solidFill>
                  <a:srgbClr val="FF8C14"/>
                </a:solidFill>
                <a:latin typeface="Arial"/>
                <a:cs typeface="Arial"/>
              </a:rPr>
              <a:t>We</a:t>
            </a:r>
            <a:r>
              <a:rPr sz="2000" b="1" spc="-17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FF8C14"/>
                </a:solidFill>
                <a:latin typeface="Arial"/>
                <a:cs typeface="Arial"/>
              </a:rPr>
              <a:t>want</a:t>
            </a:r>
            <a:r>
              <a:rPr sz="20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8C14"/>
                </a:solidFill>
                <a:latin typeface="Arial"/>
                <a:cs typeface="Arial"/>
              </a:rPr>
              <a:t>to</a:t>
            </a:r>
            <a:r>
              <a:rPr sz="20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2000" b="1" spc="-30" dirty="0">
                <a:solidFill>
                  <a:srgbClr val="FF8C14"/>
                </a:solidFill>
                <a:latin typeface="Arial"/>
                <a:cs typeface="Arial"/>
              </a:rPr>
              <a:t>make</a:t>
            </a:r>
            <a:r>
              <a:rPr sz="20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8C14"/>
                </a:solidFill>
                <a:latin typeface="Arial"/>
                <a:cs typeface="Arial"/>
              </a:rPr>
              <a:t>a</a:t>
            </a:r>
            <a:r>
              <a:rPr sz="20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8C14"/>
                </a:solidFill>
                <a:latin typeface="Arial"/>
                <a:cs typeface="Arial"/>
              </a:rPr>
              <a:t>difference.</a:t>
            </a:r>
            <a:endParaRPr sz="2000" dirty="0">
              <a:latin typeface="Arial"/>
              <a:cs typeface="Arial"/>
            </a:endParaRPr>
          </a:p>
          <a:p>
            <a:pPr marL="12700" marR="585470">
              <a:spcBef>
                <a:spcPts val="105"/>
              </a:spcBef>
            </a:pPr>
            <a:r>
              <a:rPr sz="2000" spc="-30" dirty="0">
                <a:latin typeface="Arial"/>
                <a:cs typeface="Arial"/>
              </a:rPr>
              <a:t>We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believe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standing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up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for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fairer,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more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inclusive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society. Our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research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and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community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projects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reflect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that.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28">
            <a:extLst>
              <a:ext uri="{FF2B5EF4-FFF2-40B4-BE49-F238E27FC236}">
                <a16:creationId xmlns:a16="http://schemas.microsoft.com/office/drawing/2014/main" id="{09E9E2F4-8981-7112-0766-82416DF17915}"/>
              </a:ext>
            </a:extLst>
          </p:cNvPr>
          <p:cNvSpPr/>
          <p:nvPr/>
        </p:nvSpPr>
        <p:spPr>
          <a:xfrm>
            <a:off x="6895071" y="739858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E5CA74D8-80CE-43D3-3727-59A00D1D3FAD}"/>
              </a:ext>
            </a:extLst>
          </p:cNvPr>
          <p:cNvSpPr txBox="1">
            <a:spLocks/>
          </p:cNvSpPr>
          <p:nvPr/>
        </p:nvSpPr>
        <p:spPr>
          <a:xfrm>
            <a:off x="6999438" y="468198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/>
              <a:t>Sunburst PowerPoint</a:t>
            </a:r>
            <a:endParaRPr lang="en-GB" sz="4000" spc="-55" dirty="0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C215FD7D-093A-D519-453A-DA3F50974D72}"/>
              </a:ext>
            </a:extLst>
          </p:cNvPr>
          <p:cNvSpPr txBox="1">
            <a:spLocks/>
          </p:cNvSpPr>
          <p:nvPr/>
        </p:nvSpPr>
        <p:spPr>
          <a:xfrm>
            <a:off x="8044249" y="1523138"/>
            <a:ext cx="3445475" cy="63286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35"/>
              </a:spcBef>
            </a:pPr>
            <a:r>
              <a:rPr lang="en-GB" sz="2000" dirty="0"/>
              <a:t>We</a:t>
            </a:r>
            <a:r>
              <a:rPr lang="en-GB" sz="2000" spc="-275" dirty="0"/>
              <a:t> </a:t>
            </a:r>
            <a:r>
              <a:rPr lang="en-GB" sz="2000" dirty="0"/>
              <a:t>are</a:t>
            </a:r>
            <a:r>
              <a:rPr lang="en-GB" sz="2000" spc="-265" dirty="0"/>
              <a:t> </a:t>
            </a:r>
            <a:r>
              <a:rPr lang="en-GB" sz="2000" spc="-75" dirty="0"/>
              <a:t>growing</a:t>
            </a:r>
            <a:r>
              <a:rPr lang="en-GB" sz="2000" spc="-265" dirty="0"/>
              <a:t> </a:t>
            </a:r>
            <a:r>
              <a:rPr lang="en-GB" sz="2000" dirty="0"/>
              <a:t>and</a:t>
            </a:r>
            <a:r>
              <a:rPr lang="en-GB" sz="2000" spc="-260" dirty="0"/>
              <a:t> </a:t>
            </a:r>
            <a:r>
              <a:rPr lang="en-GB" sz="2000" spc="-10" dirty="0"/>
              <a:t>thriving </a:t>
            </a:r>
            <a:r>
              <a:rPr lang="en-GB" sz="2000" dirty="0"/>
              <a:t>This</a:t>
            </a:r>
            <a:r>
              <a:rPr lang="en-GB" sz="2000" spc="-250" dirty="0"/>
              <a:t> </a:t>
            </a:r>
            <a:r>
              <a:rPr lang="en-GB" sz="2000" dirty="0"/>
              <a:t>is</a:t>
            </a:r>
            <a:r>
              <a:rPr lang="en-GB" sz="2000" spc="-250" dirty="0"/>
              <a:t> </a:t>
            </a:r>
            <a:r>
              <a:rPr lang="en-GB" sz="2000" dirty="0"/>
              <a:t>a</a:t>
            </a:r>
            <a:r>
              <a:rPr lang="en-GB" sz="2000" spc="-250" dirty="0"/>
              <a:t> </a:t>
            </a:r>
            <a:r>
              <a:rPr lang="en-GB" sz="2000" spc="-10" dirty="0"/>
              <a:t>great</a:t>
            </a:r>
            <a:r>
              <a:rPr lang="en-GB" sz="2000" spc="-250" dirty="0"/>
              <a:t> </a:t>
            </a:r>
            <a:r>
              <a:rPr lang="en-GB" sz="2000" dirty="0"/>
              <a:t>time</a:t>
            </a:r>
            <a:r>
              <a:rPr lang="en-GB" sz="2000" spc="-250" dirty="0"/>
              <a:t> </a:t>
            </a:r>
            <a:r>
              <a:rPr lang="en-GB" sz="2000" dirty="0"/>
              <a:t>to</a:t>
            </a:r>
            <a:r>
              <a:rPr lang="en-GB" sz="2000" spc="-250" dirty="0"/>
              <a:t> </a:t>
            </a:r>
            <a:r>
              <a:rPr lang="en-GB" sz="2000" dirty="0"/>
              <a:t>join</a:t>
            </a:r>
            <a:r>
              <a:rPr lang="en-GB" sz="2000" spc="-245" dirty="0"/>
              <a:t> </a:t>
            </a:r>
            <a:r>
              <a:rPr lang="en-GB" sz="2000" spc="-25" dirty="0"/>
              <a:t>us</a:t>
            </a:r>
            <a:endParaRPr lang="en-GB" sz="2000" spc="-55" dirty="0"/>
          </a:p>
        </p:txBody>
      </p:sp>
    </p:spTree>
    <p:extLst>
      <p:ext uri="{BB962C8B-B14F-4D97-AF65-F5344CB8AC3E}">
        <p14:creationId xmlns:p14="http://schemas.microsoft.com/office/powerpoint/2010/main" val="398203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34C2F8-7A8B-0EAE-5392-59E3666E5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8">
            <a:extLst>
              <a:ext uri="{FF2B5EF4-FFF2-40B4-BE49-F238E27FC236}">
                <a16:creationId xmlns:a16="http://schemas.microsoft.com/office/drawing/2014/main" id="{9738344C-AB2A-F741-4170-4E79743CF081}"/>
              </a:ext>
            </a:extLst>
          </p:cNvPr>
          <p:cNvSpPr/>
          <p:nvPr/>
        </p:nvSpPr>
        <p:spPr>
          <a:xfrm>
            <a:off x="6895071" y="739858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603A5C2-75A0-385B-70B1-528819CF30F5}"/>
              </a:ext>
            </a:extLst>
          </p:cNvPr>
          <p:cNvSpPr txBox="1">
            <a:spLocks/>
          </p:cNvSpPr>
          <p:nvPr/>
        </p:nvSpPr>
        <p:spPr>
          <a:xfrm>
            <a:off x="6999438" y="468198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>
                <a:solidFill>
                  <a:schemeClr val="bg1"/>
                </a:solidFill>
              </a:rPr>
              <a:t>Sunburst PowerPoint</a:t>
            </a:r>
            <a:endParaRPr lang="en-GB" sz="4000" spc="-55" dirty="0">
              <a:solidFill>
                <a:schemeClr val="bg1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BB533552-6AAD-CCF0-28A7-4AC57541B5B7}"/>
              </a:ext>
            </a:extLst>
          </p:cNvPr>
          <p:cNvSpPr txBox="1">
            <a:spLocks/>
          </p:cNvSpPr>
          <p:nvPr/>
        </p:nvSpPr>
        <p:spPr>
          <a:xfrm>
            <a:off x="8044249" y="1523138"/>
            <a:ext cx="3445475" cy="63286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35"/>
              </a:spcBef>
            </a:pPr>
            <a:r>
              <a:rPr lang="en-GB" sz="2000" dirty="0"/>
              <a:t>We</a:t>
            </a:r>
            <a:r>
              <a:rPr lang="en-GB" sz="2000" spc="-275" dirty="0"/>
              <a:t> </a:t>
            </a:r>
            <a:r>
              <a:rPr lang="en-GB" sz="2000" dirty="0"/>
              <a:t>are</a:t>
            </a:r>
            <a:r>
              <a:rPr lang="en-GB" sz="2000" spc="-265" dirty="0"/>
              <a:t> </a:t>
            </a:r>
            <a:r>
              <a:rPr lang="en-GB" sz="2000" spc="-75" dirty="0"/>
              <a:t>growing</a:t>
            </a:r>
            <a:r>
              <a:rPr lang="en-GB" sz="2000" spc="-265" dirty="0"/>
              <a:t> </a:t>
            </a:r>
            <a:r>
              <a:rPr lang="en-GB" sz="2000" dirty="0"/>
              <a:t>and</a:t>
            </a:r>
            <a:r>
              <a:rPr lang="en-GB" sz="2000" spc="-260" dirty="0"/>
              <a:t> </a:t>
            </a:r>
            <a:r>
              <a:rPr lang="en-GB" sz="2000" spc="-10" dirty="0"/>
              <a:t>thriving </a:t>
            </a:r>
            <a:r>
              <a:rPr lang="en-GB" sz="2000" dirty="0"/>
              <a:t>This</a:t>
            </a:r>
            <a:r>
              <a:rPr lang="en-GB" sz="2000" spc="-250" dirty="0"/>
              <a:t> </a:t>
            </a:r>
            <a:r>
              <a:rPr lang="en-GB" sz="2000" dirty="0"/>
              <a:t>is</a:t>
            </a:r>
            <a:r>
              <a:rPr lang="en-GB" sz="2000" spc="-250" dirty="0"/>
              <a:t> </a:t>
            </a:r>
            <a:r>
              <a:rPr lang="en-GB" sz="2000" dirty="0"/>
              <a:t>a</a:t>
            </a:r>
            <a:r>
              <a:rPr lang="en-GB" sz="2000" spc="-250" dirty="0"/>
              <a:t> </a:t>
            </a:r>
            <a:r>
              <a:rPr lang="en-GB" sz="2000" spc="-10" dirty="0"/>
              <a:t>great</a:t>
            </a:r>
            <a:r>
              <a:rPr lang="en-GB" sz="2000" spc="-250" dirty="0"/>
              <a:t> </a:t>
            </a:r>
            <a:r>
              <a:rPr lang="en-GB" sz="2000" dirty="0"/>
              <a:t>time</a:t>
            </a:r>
            <a:r>
              <a:rPr lang="en-GB" sz="2000" spc="-250" dirty="0"/>
              <a:t> </a:t>
            </a:r>
            <a:r>
              <a:rPr lang="en-GB" sz="2000" dirty="0"/>
              <a:t>to</a:t>
            </a:r>
            <a:r>
              <a:rPr lang="en-GB" sz="2000" spc="-250" dirty="0"/>
              <a:t> </a:t>
            </a:r>
            <a:r>
              <a:rPr lang="en-GB" sz="2000" dirty="0"/>
              <a:t>join</a:t>
            </a:r>
            <a:r>
              <a:rPr lang="en-GB" sz="2000" spc="-245" dirty="0"/>
              <a:t> </a:t>
            </a:r>
            <a:r>
              <a:rPr lang="en-GB" sz="2000" spc="-25" dirty="0"/>
              <a:t>us</a:t>
            </a:r>
            <a:endParaRPr lang="en-GB" sz="2000" spc="-55" dirty="0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53D7A7E2-5577-445B-B3EB-64A32EFD8BC1}"/>
              </a:ext>
            </a:extLst>
          </p:cNvPr>
          <p:cNvSpPr txBox="1"/>
          <p:nvPr/>
        </p:nvSpPr>
        <p:spPr>
          <a:xfrm>
            <a:off x="4421047" y="2313310"/>
            <a:ext cx="7246404" cy="1115690"/>
          </a:xfrm>
          <a:prstGeom prst="rect">
            <a:avLst/>
          </a:prstGeom>
        </p:spPr>
        <p:txBody>
          <a:bodyPr vert="horz" wrap="square" lIns="0" tIns="12700" rIns="0" bIns="0" numCol="1" rtlCol="0">
            <a:spAutoFit/>
          </a:bodyPr>
          <a:lstStyle/>
          <a:p>
            <a:pPr marL="927100" marR="2339975" lvl="2">
              <a:spcBef>
                <a:spcPts val="100"/>
              </a:spcBef>
            </a:pPr>
            <a:r>
              <a:rPr sz="1400" spc="-30" dirty="0">
                <a:latin typeface="Arial"/>
                <a:cs typeface="Arial"/>
              </a:rPr>
              <a:t>We</a:t>
            </a:r>
            <a:r>
              <a:rPr sz="1400" spc="-17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are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taking</a:t>
            </a:r>
            <a:r>
              <a:rPr sz="1400" spc="-155" dirty="0">
                <a:latin typeface="Arial"/>
                <a:cs typeface="Arial"/>
              </a:rPr>
              <a:t> </a:t>
            </a:r>
            <a:r>
              <a:rPr sz="1400" spc="-85" dirty="0">
                <a:latin typeface="Arial"/>
                <a:cs typeface="Arial"/>
              </a:rPr>
              <a:t>positive</a:t>
            </a:r>
            <a:r>
              <a:rPr sz="1400" spc="-14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steps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reduce</a:t>
            </a:r>
            <a:r>
              <a:rPr sz="1400" spc="-15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the</a:t>
            </a:r>
            <a:r>
              <a:rPr lang="en-GB" sz="1400" spc="-1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barriers </a:t>
            </a:r>
            <a:r>
              <a:rPr sz="1400" spc="-60" dirty="0">
                <a:latin typeface="Arial"/>
                <a:cs typeface="Arial"/>
              </a:rPr>
              <a:t>which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hold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people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back.</a:t>
            </a:r>
            <a:endParaRPr lang="en-GB" sz="1400" spc="-10" dirty="0">
              <a:latin typeface="Arial"/>
              <a:cs typeface="Arial"/>
            </a:endParaRPr>
          </a:p>
          <a:p>
            <a:pPr marL="927100" marR="2339975" lvl="2">
              <a:spcBef>
                <a:spcPts val="100"/>
              </a:spcBef>
            </a:pPr>
            <a:r>
              <a:rPr sz="1400" b="1" dirty="0">
                <a:solidFill>
                  <a:srgbClr val="FF8C14"/>
                </a:solidFill>
                <a:latin typeface="Arial"/>
                <a:cs typeface="Arial"/>
              </a:rPr>
              <a:t>We</a:t>
            </a:r>
            <a:r>
              <a:rPr sz="1400" b="1" spc="-17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FF8C14"/>
                </a:solidFill>
                <a:latin typeface="Arial"/>
                <a:cs typeface="Arial"/>
              </a:rPr>
              <a:t>want</a:t>
            </a:r>
            <a:r>
              <a:rPr sz="14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8C14"/>
                </a:solidFill>
                <a:latin typeface="Arial"/>
                <a:cs typeface="Arial"/>
              </a:rPr>
              <a:t>to</a:t>
            </a:r>
            <a:r>
              <a:rPr sz="14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400" b="1" spc="-30" dirty="0">
                <a:solidFill>
                  <a:srgbClr val="FF8C14"/>
                </a:solidFill>
                <a:latin typeface="Arial"/>
                <a:cs typeface="Arial"/>
              </a:rPr>
              <a:t>make</a:t>
            </a:r>
            <a:r>
              <a:rPr sz="14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8C14"/>
                </a:solidFill>
                <a:latin typeface="Arial"/>
                <a:cs typeface="Arial"/>
              </a:rPr>
              <a:t>a</a:t>
            </a:r>
            <a:r>
              <a:rPr sz="14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8C14"/>
                </a:solidFill>
                <a:latin typeface="Arial"/>
                <a:cs typeface="Arial"/>
              </a:rPr>
              <a:t>difference.</a:t>
            </a:r>
            <a:endParaRPr sz="1400" dirty="0">
              <a:latin typeface="Arial"/>
              <a:cs typeface="Arial"/>
            </a:endParaRPr>
          </a:p>
          <a:p>
            <a:pPr marL="927100" marR="585470" lvl="2">
              <a:spcBef>
                <a:spcPts val="105"/>
              </a:spcBef>
            </a:pPr>
            <a:r>
              <a:rPr sz="1400" spc="-30" dirty="0">
                <a:latin typeface="Arial"/>
                <a:cs typeface="Arial"/>
              </a:rPr>
              <a:t>We</a:t>
            </a:r>
            <a:r>
              <a:rPr sz="1400" spc="-175" dirty="0">
                <a:latin typeface="Arial"/>
                <a:cs typeface="Arial"/>
              </a:rPr>
              <a:t> </a:t>
            </a:r>
            <a:r>
              <a:rPr sz="1400" spc="-95" dirty="0">
                <a:latin typeface="Arial"/>
                <a:cs typeface="Arial"/>
              </a:rPr>
              <a:t>believe</a:t>
            </a:r>
            <a:r>
              <a:rPr sz="1400" spc="-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85" dirty="0">
                <a:latin typeface="Arial"/>
                <a:cs typeface="Arial"/>
              </a:rPr>
              <a:t>standing</a:t>
            </a:r>
            <a:r>
              <a:rPr sz="1400" spc="-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up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for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110" dirty="0">
                <a:latin typeface="Arial"/>
                <a:cs typeface="Arial"/>
              </a:rPr>
              <a:t>fairer,</a:t>
            </a:r>
            <a:r>
              <a:rPr sz="1400" spc="-114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more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90" dirty="0">
                <a:latin typeface="Arial"/>
                <a:cs typeface="Arial"/>
              </a:rPr>
              <a:t>inclusive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society. Our</a:t>
            </a:r>
            <a:r>
              <a:rPr sz="1400" spc="-16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research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and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community</a:t>
            </a:r>
            <a:r>
              <a:rPr sz="1400" spc="-155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projects</a:t>
            </a:r>
            <a:r>
              <a:rPr sz="1400" spc="-150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reflect</a:t>
            </a:r>
            <a:r>
              <a:rPr sz="1400" spc="-1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that.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286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AAC236-6287-35AF-BDA2-6C139E2D0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8">
            <a:extLst>
              <a:ext uri="{FF2B5EF4-FFF2-40B4-BE49-F238E27FC236}">
                <a16:creationId xmlns:a16="http://schemas.microsoft.com/office/drawing/2014/main" id="{22040075-DAB6-383C-4965-1A3D644D3222}"/>
              </a:ext>
            </a:extLst>
          </p:cNvPr>
          <p:cNvSpPr/>
          <p:nvPr/>
        </p:nvSpPr>
        <p:spPr>
          <a:xfrm>
            <a:off x="6895071" y="739858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2AB609D-A3DF-3C19-BE10-B707F418F5C3}"/>
              </a:ext>
            </a:extLst>
          </p:cNvPr>
          <p:cNvSpPr txBox="1">
            <a:spLocks/>
          </p:cNvSpPr>
          <p:nvPr/>
        </p:nvSpPr>
        <p:spPr>
          <a:xfrm>
            <a:off x="6999438" y="468198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>
                <a:solidFill>
                  <a:schemeClr val="bg1"/>
                </a:solidFill>
              </a:rPr>
              <a:t>Sunburst PowerPoint</a:t>
            </a:r>
            <a:endParaRPr lang="en-GB" sz="4000" spc="-55" dirty="0">
              <a:solidFill>
                <a:schemeClr val="bg1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6C8DB869-0528-495A-7298-F4B8E8869024}"/>
              </a:ext>
            </a:extLst>
          </p:cNvPr>
          <p:cNvSpPr txBox="1">
            <a:spLocks/>
          </p:cNvSpPr>
          <p:nvPr/>
        </p:nvSpPr>
        <p:spPr>
          <a:xfrm>
            <a:off x="8044249" y="1523138"/>
            <a:ext cx="3445475" cy="63286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35"/>
              </a:spcBef>
            </a:pPr>
            <a:r>
              <a:rPr lang="en-GB" sz="2000" dirty="0"/>
              <a:t>We</a:t>
            </a:r>
            <a:r>
              <a:rPr lang="en-GB" sz="2000" spc="-275" dirty="0"/>
              <a:t> </a:t>
            </a:r>
            <a:r>
              <a:rPr lang="en-GB" sz="2000" dirty="0"/>
              <a:t>are</a:t>
            </a:r>
            <a:r>
              <a:rPr lang="en-GB" sz="2000" spc="-265" dirty="0"/>
              <a:t> </a:t>
            </a:r>
            <a:r>
              <a:rPr lang="en-GB" sz="2000" spc="-75" dirty="0"/>
              <a:t>growing</a:t>
            </a:r>
            <a:r>
              <a:rPr lang="en-GB" sz="2000" spc="-265" dirty="0"/>
              <a:t> </a:t>
            </a:r>
            <a:r>
              <a:rPr lang="en-GB" sz="2000" dirty="0"/>
              <a:t>and</a:t>
            </a:r>
            <a:r>
              <a:rPr lang="en-GB" sz="2000" spc="-260" dirty="0"/>
              <a:t> </a:t>
            </a:r>
            <a:r>
              <a:rPr lang="en-GB" sz="2000" spc="-10" dirty="0"/>
              <a:t>thriving </a:t>
            </a:r>
            <a:r>
              <a:rPr lang="en-GB" sz="2000" dirty="0"/>
              <a:t>This</a:t>
            </a:r>
            <a:r>
              <a:rPr lang="en-GB" sz="2000" spc="-250" dirty="0"/>
              <a:t> </a:t>
            </a:r>
            <a:r>
              <a:rPr lang="en-GB" sz="2000" dirty="0"/>
              <a:t>is</a:t>
            </a:r>
            <a:r>
              <a:rPr lang="en-GB" sz="2000" spc="-250" dirty="0"/>
              <a:t> </a:t>
            </a:r>
            <a:r>
              <a:rPr lang="en-GB" sz="2000" dirty="0"/>
              <a:t>a</a:t>
            </a:r>
            <a:r>
              <a:rPr lang="en-GB" sz="2000" spc="-250" dirty="0"/>
              <a:t> </a:t>
            </a:r>
            <a:r>
              <a:rPr lang="en-GB" sz="2000" spc="-10" dirty="0"/>
              <a:t>great</a:t>
            </a:r>
            <a:r>
              <a:rPr lang="en-GB" sz="2000" spc="-250" dirty="0"/>
              <a:t> </a:t>
            </a:r>
            <a:r>
              <a:rPr lang="en-GB" sz="2000" dirty="0"/>
              <a:t>time</a:t>
            </a:r>
            <a:r>
              <a:rPr lang="en-GB" sz="2000" spc="-250" dirty="0"/>
              <a:t> </a:t>
            </a:r>
            <a:r>
              <a:rPr lang="en-GB" sz="2000" dirty="0"/>
              <a:t>to</a:t>
            </a:r>
            <a:r>
              <a:rPr lang="en-GB" sz="2000" spc="-250" dirty="0"/>
              <a:t> </a:t>
            </a:r>
            <a:r>
              <a:rPr lang="en-GB" sz="2000" dirty="0"/>
              <a:t>join</a:t>
            </a:r>
            <a:r>
              <a:rPr lang="en-GB" sz="2000" spc="-245" dirty="0"/>
              <a:t> </a:t>
            </a:r>
            <a:r>
              <a:rPr lang="en-GB" sz="2000" spc="-25" dirty="0"/>
              <a:t>us</a:t>
            </a:r>
            <a:endParaRPr lang="en-GB" sz="2000" spc="-55" dirty="0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AC71088E-6014-FC72-2164-A45B1C813436}"/>
              </a:ext>
            </a:extLst>
          </p:cNvPr>
          <p:cNvSpPr txBox="1"/>
          <p:nvPr/>
        </p:nvSpPr>
        <p:spPr>
          <a:xfrm>
            <a:off x="269177" y="2968218"/>
            <a:ext cx="7246404" cy="1269578"/>
          </a:xfrm>
          <a:prstGeom prst="rect">
            <a:avLst/>
          </a:prstGeom>
        </p:spPr>
        <p:txBody>
          <a:bodyPr vert="horz" wrap="square" lIns="0" tIns="12700" rIns="0" bIns="0" numCol="1" rtlCol="0">
            <a:spAutoFit/>
          </a:bodyPr>
          <a:lstStyle/>
          <a:p>
            <a:pPr marL="927100" marR="2339975" lvl="2">
              <a:spcBef>
                <a:spcPts val="100"/>
              </a:spcBef>
            </a:pPr>
            <a:r>
              <a:rPr sz="1600" spc="-30" dirty="0">
                <a:latin typeface="Arial"/>
                <a:cs typeface="Arial"/>
              </a:rPr>
              <a:t>We</a:t>
            </a:r>
            <a:r>
              <a:rPr sz="1600" spc="-17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are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taking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positive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steps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reduce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the</a:t>
            </a:r>
            <a:r>
              <a:rPr lang="en-GB" sz="1600" spc="-1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barriers </a:t>
            </a:r>
            <a:r>
              <a:rPr sz="1600" spc="-60" dirty="0">
                <a:latin typeface="Arial"/>
                <a:cs typeface="Arial"/>
              </a:rPr>
              <a:t>which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hold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people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back.</a:t>
            </a:r>
            <a:endParaRPr lang="en-GB" sz="1600" spc="-10" dirty="0">
              <a:latin typeface="Arial"/>
              <a:cs typeface="Arial"/>
            </a:endParaRPr>
          </a:p>
          <a:p>
            <a:pPr marL="927100" marR="2339975" lvl="2">
              <a:spcBef>
                <a:spcPts val="100"/>
              </a:spcBef>
            </a:pP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We</a:t>
            </a:r>
            <a:r>
              <a:rPr sz="1600" b="1" spc="-17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8C14"/>
                </a:solidFill>
                <a:latin typeface="Arial"/>
                <a:cs typeface="Arial"/>
              </a:rPr>
              <a:t>want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to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FF8C14"/>
                </a:solidFill>
                <a:latin typeface="Arial"/>
                <a:cs typeface="Arial"/>
              </a:rPr>
              <a:t>make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a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8C14"/>
                </a:solidFill>
                <a:latin typeface="Arial"/>
                <a:cs typeface="Arial"/>
              </a:rPr>
              <a:t>difference.</a:t>
            </a:r>
            <a:endParaRPr sz="1600" dirty="0">
              <a:latin typeface="Arial"/>
              <a:cs typeface="Arial"/>
            </a:endParaRPr>
          </a:p>
          <a:p>
            <a:pPr marL="927100" marR="585470" lvl="2">
              <a:spcBef>
                <a:spcPts val="105"/>
              </a:spcBef>
            </a:pPr>
            <a:r>
              <a:rPr sz="1600" spc="-30" dirty="0">
                <a:latin typeface="Arial"/>
                <a:cs typeface="Arial"/>
              </a:rPr>
              <a:t>We</a:t>
            </a:r>
            <a:r>
              <a:rPr sz="1600" spc="-17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believe</a:t>
            </a:r>
            <a:r>
              <a:rPr sz="1600" spc="-1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standing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up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for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fairer,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more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inclusive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society. Our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research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and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community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projects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reflect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that.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015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FA65B1-5183-924A-CCF0-11B4D1D65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8">
            <a:extLst>
              <a:ext uri="{FF2B5EF4-FFF2-40B4-BE49-F238E27FC236}">
                <a16:creationId xmlns:a16="http://schemas.microsoft.com/office/drawing/2014/main" id="{C005C72A-C6B7-645A-C59D-106DC0407291}"/>
              </a:ext>
            </a:extLst>
          </p:cNvPr>
          <p:cNvSpPr/>
          <p:nvPr/>
        </p:nvSpPr>
        <p:spPr>
          <a:xfrm>
            <a:off x="6895071" y="739858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52A8AAB-E613-C678-5BAB-37B1366169D3}"/>
              </a:ext>
            </a:extLst>
          </p:cNvPr>
          <p:cNvSpPr txBox="1">
            <a:spLocks/>
          </p:cNvSpPr>
          <p:nvPr/>
        </p:nvSpPr>
        <p:spPr>
          <a:xfrm>
            <a:off x="6999438" y="468198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>
                <a:solidFill>
                  <a:schemeClr val="bg1"/>
                </a:solidFill>
              </a:rPr>
              <a:t>Sunburst PowerPoint</a:t>
            </a:r>
            <a:endParaRPr lang="en-GB" sz="4000" spc="-55" dirty="0">
              <a:solidFill>
                <a:schemeClr val="bg1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52AF13AB-1067-9BE4-F473-4C29B30199E7}"/>
              </a:ext>
            </a:extLst>
          </p:cNvPr>
          <p:cNvSpPr txBox="1">
            <a:spLocks/>
          </p:cNvSpPr>
          <p:nvPr/>
        </p:nvSpPr>
        <p:spPr>
          <a:xfrm>
            <a:off x="8044249" y="1523138"/>
            <a:ext cx="3445475" cy="63286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35"/>
              </a:spcBef>
            </a:pPr>
            <a:r>
              <a:rPr lang="en-GB" sz="2000" dirty="0"/>
              <a:t>We</a:t>
            </a:r>
            <a:r>
              <a:rPr lang="en-GB" sz="2000" spc="-275" dirty="0"/>
              <a:t> </a:t>
            </a:r>
            <a:r>
              <a:rPr lang="en-GB" sz="2000" dirty="0"/>
              <a:t>are</a:t>
            </a:r>
            <a:r>
              <a:rPr lang="en-GB" sz="2000" spc="-265" dirty="0"/>
              <a:t> </a:t>
            </a:r>
            <a:r>
              <a:rPr lang="en-GB" sz="2000" spc="-75" dirty="0"/>
              <a:t>growing</a:t>
            </a:r>
            <a:r>
              <a:rPr lang="en-GB" sz="2000" spc="-265" dirty="0"/>
              <a:t> </a:t>
            </a:r>
            <a:r>
              <a:rPr lang="en-GB" sz="2000" dirty="0"/>
              <a:t>and</a:t>
            </a:r>
            <a:r>
              <a:rPr lang="en-GB" sz="2000" spc="-260" dirty="0"/>
              <a:t> </a:t>
            </a:r>
            <a:r>
              <a:rPr lang="en-GB" sz="2000" spc="-10" dirty="0"/>
              <a:t>thriving </a:t>
            </a:r>
            <a:r>
              <a:rPr lang="en-GB" sz="2000" dirty="0"/>
              <a:t>This</a:t>
            </a:r>
            <a:r>
              <a:rPr lang="en-GB" sz="2000" spc="-250" dirty="0"/>
              <a:t> </a:t>
            </a:r>
            <a:r>
              <a:rPr lang="en-GB" sz="2000" dirty="0"/>
              <a:t>is</a:t>
            </a:r>
            <a:r>
              <a:rPr lang="en-GB" sz="2000" spc="-250" dirty="0"/>
              <a:t> </a:t>
            </a:r>
            <a:r>
              <a:rPr lang="en-GB" sz="2000" dirty="0"/>
              <a:t>a</a:t>
            </a:r>
            <a:r>
              <a:rPr lang="en-GB" sz="2000" spc="-250" dirty="0"/>
              <a:t> </a:t>
            </a:r>
            <a:r>
              <a:rPr lang="en-GB" sz="2000" spc="-10" dirty="0"/>
              <a:t>great</a:t>
            </a:r>
            <a:r>
              <a:rPr lang="en-GB" sz="2000" spc="-250" dirty="0"/>
              <a:t> </a:t>
            </a:r>
            <a:r>
              <a:rPr lang="en-GB" sz="2000" dirty="0"/>
              <a:t>time</a:t>
            </a:r>
            <a:r>
              <a:rPr lang="en-GB" sz="2000" spc="-250" dirty="0"/>
              <a:t> </a:t>
            </a:r>
            <a:r>
              <a:rPr lang="en-GB" sz="2000" dirty="0"/>
              <a:t>to</a:t>
            </a:r>
            <a:r>
              <a:rPr lang="en-GB" sz="2000" spc="-250" dirty="0"/>
              <a:t> </a:t>
            </a:r>
            <a:r>
              <a:rPr lang="en-GB" sz="2000" dirty="0"/>
              <a:t>join</a:t>
            </a:r>
            <a:r>
              <a:rPr lang="en-GB" sz="2000" spc="-245" dirty="0"/>
              <a:t> </a:t>
            </a:r>
            <a:r>
              <a:rPr lang="en-GB" sz="2000" spc="-25" dirty="0"/>
              <a:t>us</a:t>
            </a:r>
            <a:endParaRPr lang="en-GB" sz="2000" spc="-55" dirty="0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A7DE6B04-458C-E81D-A5E1-E30D81B8FBD4}"/>
              </a:ext>
            </a:extLst>
          </p:cNvPr>
          <p:cNvSpPr txBox="1"/>
          <p:nvPr/>
        </p:nvSpPr>
        <p:spPr>
          <a:xfrm>
            <a:off x="269177" y="2968218"/>
            <a:ext cx="7246404" cy="1269578"/>
          </a:xfrm>
          <a:prstGeom prst="rect">
            <a:avLst/>
          </a:prstGeom>
        </p:spPr>
        <p:txBody>
          <a:bodyPr vert="horz" wrap="square" lIns="0" tIns="12700" rIns="0" bIns="0" numCol="1" rtlCol="0">
            <a:spAutoFit/>
          </a:bodyPr>
          <a:lstStyle/>
          <a:p>
            <a:pPr marL="927100" marR="2339975" lvl="2">
              <a:spcBef>
                <a:spcPts val="100"/>
              </a:spcBef>
            </a:pPr>
            <a:r>
              <a:rPr sz="1600" spc="-30" dirty="0">
                <a:latin typeface="Arial"/>
                <a:cs typeface="Arial"/>
              </a:rPr>
              <a:t>We</a:t>
            </a:r>
            <a:r>
              <a:rPr sz="1600" spc="-17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are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taking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positive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steps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reduce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the</a:t>
            </a:r>
            <a:r>
              <a:rPr lang="en-GB" sz="1600" spc="-1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barriers </a:t>
            </a:r>
            <a:r>
              <a:rPr sz="1600" spc="-60" dirty="0">
                <a:latin typeface="Arial"/>
                <a:cs typeface="Arial"/>
              </a:rPr>
              <a:t>which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hold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people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back.</a:t>
            </a:r>
            <a:endParaRPr lang="en-GB" sz="1600" spc="-10" dirty="0">
              <a:latin typeface="Arial"/>
              <a:cs typeface="Arial"/>
            </a:endParaRPr>
          </a:p>
          <a:p>
            <a:pPr marL="927100" marR="2339975" lvl="2">
              <a:spcBef>
                <a:spcPts val="100"/>
              </a:spcBef>
            </a:pP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We</a:t>
            </a:r>
            <a:r>
              <a:rPr sz="1600" b="1" spc="-17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8C14"/>
                </a:solidFill>
                <a:latin typeface="Arial"/>
                <a:cs typeface="Arial"/>
              </a:rPr>
              <a:t>want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to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FF8C14"/>
                </a:solidFill>
                <a:latin typeface="Arial"/>
                <a:cs typeface="Arial"/>
              </a:rPr>
              <a:t>make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a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8C14"/>
                </a:solidFill>
                <a:latin typeface="Arial"/>
                <a:cs typeface="Arial"/>
              </a:rPr>
              <a:t>difference.</a:t>
            </a:r>
            <a:endParaRPr sz="1600" dirty="0">
              <a:latin typeface="Arial"/>
              <a:cs typeface="Arial"/>
            </a:endParaRPr>
          </a:p>
          <a:p>
            <a:pPr marL="927100" marR="585470" lvl="2">
              <a:spcBef>
                <a:spcPts val="105"/>
              </a:spcBef>
            </a:pPr>
            <a:r>
              <a:rPr sz="1600" spc="-30" dirty="0">
                <a:latin typeface="Arial"/>
                <a:cs typeface="Arial"/>
              </a:rPr>
              <a:t>We</a:t>
            </a:r>
            <a:r>
              <a:rPr sz="1600" spc="-17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believe</a:t>
            </a:r>
            <a:r>
              <a:rPr sz="1600" spc="-1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standing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up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for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fairer,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more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inclusive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society. Our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research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and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community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projects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reflect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that.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510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EA8848-4FC5-408F-F654-2E5E8A407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8">
            <a:extLst>
              <a:ext uri="{FF2B5EF4-FFF2-40B4-BE49-F238E27FC236}">
                <a16:creationId xmlns:a16="http://schemas.microsoft.com/office/drawing/2014/main" id="{89DEBFA7-51EF-AAF6-5BCC-FDC20072514A}"/>
              </a:ext>
            </a:extLst>
          </p:cNvPr>
          <p:cNvSpPr/>
          <p:nvPr/>
        </p:nvSpPr>
        <p:spPr>
          <a:xfrm>
            <a:off x="6895071" y="739858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089DCF6-B54E-BDE4-1A82-F0B412BBA00F}"/>
              </a:ext>
            </a:extLst>
          </p:cNvPr>
          <p:cNvSpPr txBox="1">
            <a:spLocks/>
          </p:cNvSpPr>
          <p:nvPr/>
        </p:nvSpPr>
        <p:spPr>
          <a:xfrm>
            <a:off x="6999438" y="468198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>
                <a:solidFill>
                  <a:schemeClr val="bg1"/>
                </a:solidFill>
              </a:rPr>
              <a:t>Sunburst PowerPoint</a:t>
            </a:r>
            <a:endParaRPr lang="en-GB" sz="4000" spc="-55" dirty="0">
              <a:solidFill>
                <a:schemeClr val="bg1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564FA7F9-19ED-37A4-1BB7-CD47819772D4}"/>
              </a:ext>
            </a:extLst>
          </p:cNvPr>
          <p:cNvSpPr txBox="1">
            <a:spLocks/>
          </p:cNvSpPr>
          <p:nvPr/>
        </p:nvSpPr>
        <p:spPr>
          <a:xfrm>
            <a:off x="8044249" y="1523138"/>
            <a:ext cx="3445475" cy="63286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35"/>
              </a:spcBef>
            </a:pPr>
            <a:r>
              <a:rPr lang="en-GB" sz="2000" dirty="0"/>
              <a:t>We</a:t>
            </a:r>
            <a:r>
              <a:rPr lang="en-GB" sz="2000" spc="-275" dirty="0"/>
              <a:t> </a:t>
            </a:r>
            <a:r>
              <a:rPr lang="en-GB" sz="2000" dirty="0"/>
              <a:t>are</a:t>
            </a:r>
            <a:r>
              <a:rPr lang="en-GB" sz="2000" spc="-265" dirty="0"/>
              <a:t> </a:t>
            </a:r>
            <a:r>
              <a:rPr lang="en-GB" sz="2000" spc="-75" dirty="0"/>
              <a:t>growing</a:t>
            </a:r>
            <a:r>
              <a:rPr lang="en-GB" sz="2000" spc="-265" dirty="0"/>
              <a:t> </a:t>
            </a:r>
            <a:r>
              <a:rPr lang="en-GB" sz="2000" dirty="0"/>
              <a:t>and</a:t>
            </a:r>
            <a:r>
              <a:rPr lang="en-GB" sz="2000" spc="-260" dirty="0"/>
              <a:t> </a:t>
            </a:r>
            <a:r>
              <a:rPr lang="en-GB" sz="2000" spc="-10" dirty="0"/>
              <a:t>thriving </a:t>
            </a:r>
            <a:r>
              <a:rPr lang="en-GB" sz="2000" dirty="0"/>
              <a:t>This</a:t>
            </a:r>
            <a:r>
              <a:rPr lang="en-GB" sz="2000" spc="-250" dirty="0"/>
              <a:t> </a:t>
            </a:r>
            <a:r>
              <a:rPr lang="en-GB" sz="2000" dirty="0"/>
              <a:t>is</a:t>
            </a:r>
            <a:r>
              <a:rPr lang="en-GB" sz="2000" spc="-250" dirty="0"/>
              <a:t> </a:t>
            </a:r>
            <a:r>
              <a:rPr lang="en-GB" sz="2000" dirty="0"/>
              <a:t>a</a:t>
            </a:r>
            <a:r>
              <a:rPr lang="en-GB" sz="2000" spc="-250" dirty="0"/>
              <a:t> </a:t>
            </a:r>
            <a:r>
              <a:rPr lang="en-GB" sz="2000" spc="-10" dirty="0"/>
              <a:t>great</a:t>
            </a:r>
            <a:r>
              <a:rPr lang="en-GB" sz="2000" spc="-250" dirty="0"/>
              <a:t> </a:t>
            </a:r>
            <a:r>
              <a:rPr lang="en-GB" sz="2000" dirty="0"/>
              <a:t>time</a:t>
            </a:r>
            <a:r>
              <a:rPr lang="en-GB" sz="2000" spc="-250" dirty="0"/>
              <a:t> </a:t>
            </a:r>
            <a:r>
              <a:rPr lang="en-GB" sz="2000" dirty="0"/>
              <a:t>to</a:t>
            </a:r>
            <a:r>
              <a:rPr lang="en-GB" sz="2000" spc="-250" dirty="0"/>
              <a:t> </a:t>
            </a:r>
            <a:r>
              <a:rPr lang="en-GB" sz="2000" dirty="0"/>
              <a:t>join</a:t>
            </a:r>
            <a:r>
              <a:rPr lang="en-GB" sz="2000" spc="-245" dirty="0"/>
              <a:t> </a:t>
            </a:r>
            <a:r>
              <a:rPr lang="en-GB" sz="2000" spc="-25" dirty="0"/>
              <a:t>us</a:t>
            </a:r>
            <a:endParaRPr lang="en-GB" sz="2000" spc="-55" dirty="0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38794F05-A968-3CF6-78C0-00A810DD6790}"/>
              </a:ext>
            </a:extLst>
          </p:cNvPr>
          <p:cNvSpPr txBox="1"/>
          <p:nvPr/>
        </p:nvSpPr>
        <p:spPr>
          <a:xfrm>
            <a:off x="269177" y="2968218"/>
            <a:ext cx="7246404" cy="1269578"/>
          </a:xfrm>
          <a:prstGeom prst="rect">
            <a:avLst/>
          </a:prstGeom>
        </p:spPr>
        <p:txBody>
          <a:bodyPr vert="horz" wrap="square" lIns="0" tIns="12700" rIns="0" bIns="0" numCol="1" rtlCol="0">
            <a:spAutoFit/>
          </a:bodyPr>
          <a:lstStyle/>
          <a:p>
            <a:pPr marL="927100" marR="2339975" lvl="2">
              <a:spcBef>
                <a:spcPts val="100"/>
              </a:spcBef>
            </a:pPr>
            <a:r>
              <a:rPr sz="1600" spc="-30" dirty="0">
                <a:latin typeface="Arial"/>
                <a:cs typeface="Arial"/>
              </a:rPr>
              <a:t>We</a:t>
            </a:r>
            <a:r>
              <a:rPr sz="1600" spc="-17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are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taking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positive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steps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reduce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the</a:t>
            </a:r>
            <a:r>
              <a:rPr lang="en-GB" sz="1600" spc="-1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barriers </a:t>
            </a:r>
            <a:r>
              <a:rPr sz="1600" spc="-60" dirty="0">
                <a:latin typeface="Arial"/>
                <a:cs typeface="Arial"/>
              </a:rPr>
              <a:t>which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hold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people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back.</a:t>
            </a:r>
            <a:endParaRPr lang="en-GB" sz="1600" spc="-10" dirty="0">
              <a:latin typeface="Arial"/>
              <a:cs typeface="Arial"/>
            </a:endParaRPr>
          </a:p>
          <a:p>
            <a:pPr marL="927100" marR="2339975" lvl="2">
              <a:spcBef>
                <a:spcPts val="100"/>
              </a:spcBef>
            </a:pP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We</a:t>
            </a:r>
            <a:r>
              <a:rPr sz="1600" b="1" spc="-17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8C14"/>
                </a:solidFill>
                <a:latin typeface="Arial"/>
                <a:cs typeface="Arial"/>
              </a:rPr>
              <a:t>want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to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FF8C14"/>
                </a:solidFill>
                <a:latin typeface="Arial"/>
                <a:cs typeface="Arial"/>
              </a:rPr>
              <a:t>make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8C14"/>
                </a:solidFill>
                <a:latin typeface="Arial"/>
                <a:cs typeface="Arial"/>
              </a:rPr>
              <a:t>a</a:t>
            </a:r>
            <a:r>
              <a:rPr sz="1600" b="1" spc="-165" dirty="0">
                <a:solidFill>
                  <a:srgbClr val="FF8C14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8C14"/>
                </a:solidFill>
                <a:latin typeface="Arial"/>
                <a:cs typeface="Arial"/>
              </a:rPr>
              <a:t>difference.</a:t>
            </a:r>
            <a:endParaRPr sz="1600" dirty="0">
              <a:latin typeface="Arial"/>
              <a:cs typeface="Arial"/>
            </a:endParaRPr>
          </a:p>
          <a:p>
            <a:pPr marL="927100" marR="585470" lvl="2">
              <a:spcBef>
                <a:spcPts val="105"/>
              </a:spcBef>
            </a:pPr>
            <a:r>
              <a:rPr sz="1600" spc="-30" dirty="0">
                <a:latin typeface="Arial"/>
                <a:cs typeface="Arial"/>
              </a:rPr>
              <a:t>We</a:t>
            </a:r>
            <a:r>
              <a:rPr sz="1600" spc="-17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believe</a:t>
            </a:r>
            <a:r>
              <a:rPr sz="1600" spc="-1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standing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up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for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fairer,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more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inclusive</a:t>
            </a:r>
            <a:r>
              <a:rPr sz="1600" spc="-1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society. Our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research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and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community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projects</a:t>
            </a:r>
            <a:r>
              <a:rPr sz="1600" spc="-1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reflect</a:t>
            </a:r>
            <a:r>
              <a:rPr sz="1600" spc="-15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that.</a:t>
            </a: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851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0761F6-DFB7-6FFC-BA26-F5EEB49EC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8">
            <a:extLst>
              <a:ext uri="{FF2B5EF4-FFF2-40B4-BE49-F238E27FC236}">
                <a16:creationId xmlns:a16="http://schemas.microsoft.com/office/drawing/2014/main" id="{9B0E8C4A-BB58-29E9-848A-D0552F6D655B}"/>
              </a:ext>
            </a:extLst>
          </p:cNvPr>
          <p:cNvSpPr/>
          <p:nvPr/>
        </p:nvSpPr>
        <p:spPr>
          <a:xfrm>
            <a:off x="6895071" y="739858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A72748B-A225-2F29-BD19-24599FA5EED2}"/>
              </a:ext>
            </a:extLst>
          </p:cNvPr>
          <p:cNvSpPr txBox="1">
            <a:spLocks/>
          </p:cNvSpPr>
          <p:nvPr/>
        </p:nvSpPr>
        <p:spPr>
          <a:xfrm>
            <a:off x="6999438" y="468198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/>
              <a:t>Sunburst PowerPoint</a:t>
            </a:r>
            <a:endParaRPr lang="en-GB" sz="4000" spc="-55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CEEEA1A-F72A-2BC2-EEEC-8B61DD7C76DC}"/>
              </a:ext>
            </a:extLst>
          </p:cNvPr>
          <p:cNvSpPr txBox="1">
            <a:spLocks/>
          </p:cNvSpPr>
          <p:nvPr/>
        </p:nvSpPr>
        <p:spPr>
          <a:xfrm>
            <a:off x="8044249" y="1523138"/>
            <a:ext cx="3445475" cy="63286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35"/>
              </a:spcBef>
            </a:pPr>
            <a:r>
              <a:rPr lang="en-GB" sz="2000" dirty="0">
                <a:solidFill>
                  <a:schemeClr val="bg1"/>
                </a:solidFill>
              </a:rPr>
              <a:t>We</a:t>
            </a:r>
            <a:r>
              <a:rPr lang="en-GB" sz="2000" spc="-275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are</a:t>
            </a:r>
            <a:r>
              <a:rPr lang="en-GB" sz="2000" spc="-265" dirty="0">
                <a:solidFill>
                  <a:schemeClr val="bg1"/>
                </a:solidFill>
              </a:rPr>
              <a:t> </a:t>
            </a:r>
            <a:r>
              <a:rPr lang="en-GB" sz="2000" spc="-75" dirty="0">
                <a:solidFill>
                  <a:schemeClr val="bg1"/>
                </a:solidFill>
              </a:rPr>
              <a:t>growing</a:t>
            </a:r>
            <a:r>
              <a:rPr lang="en-GB" sz="2000" spc="-265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and</a:t>
            </a:r>
            <a:r>
              <a:rPr lang="en-GB" sz="2000" spc="-260" dirty="0">
                <a:solidFill>
                  <a:schemeClr val="bg1"/>
                </a:solidFill>
              </a:rPr>
              <a:t> </a:t>
            </a:r>
            <a:r>
              <a:rPr lang="en-GB" sz="2000" spc="-10" dirty="0">
                <a:solidFill>
                  <a:schemeClr val="bg1"/>
                </a:solidFill>
              </a:rPr>
              <a:t>thriving </a:t>
            </a:r>
            <a:r>
              <a:rPr lang="en-GB" sz="2000" dirty="0">
                <a:solidFill>
                  <a:schemeClr val="bg1"/>
                </a:solidFill>
              </a:rPr>
              <a:t>This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is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a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spc="-10" dirty="0">
                <a:solidFill>
                  <a:schemeClr val="bg1"/>
                </a:solidFill>
              </a:rPr>
              <a:t>great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time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to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join</a:t>
            </a:r>
            <a:r>
              <a:rPr lang="en-GB" sz="2000" spc="-245" dirty="0">
                <a:solidFill>
                  <a:schemeClr val="bg1"/>
                </a:solidFill>
              </a:rPr>
              <a:t> </a:t>
            </a:r>
            <a:r>
              <a:rPr lang="en-GB" sz="2000" spc="-25" dirty="0">
                <a:solidFill>
                  <a:schemeClr val="bg1"/>
                </a:solidFill>
              </a:rPr>
              <a:t>us</a:t>
            </a:r>
            <a:endParaRPr lang="en-GB" sz="2000" spc="-55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84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62174D-9FCA-72F2-B92F-6704DE7F4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8">
            <a:extLst>
              <a:ext uri="{FF2B5EF4-FFF2-40B4-BE49-F238E27FC236}">
                <a16:creationId xmlns:a16="http://schemas.microsoft.com/office/drawing/2014/main" id="{9B071AFB-60E0-64C9-BB7F-55CCB63E82C4}"/>
              </a:ext>
            </a:extLst>
          </p:cNvPr>
          <p:cNvSpPr/>
          <p:nvPr/>
        </p:nvSpPr>
        <p:spPr>
          <a:xfrm>
            <a:off x="6895071" y="739858"/>
            <a:ext cx="4695566" cy="684637"/>
          </a:xfrm>
          <a:custGeom>
            <a:avLst/>
            <a:gdLst/>
            <a:ahLst/>
            <a:cxnLst/>
            <a:rect l="l" t="t" r="r" b="b"/>
            <a:pathLst>
              <a:path w="10720070" h="1814829">
                <a:moveTo>
                  <a:pt x="10413819" y="0"/>
                </a:moveTo>
                <a:lnTo>
                  <a:pt x="306126" y="0"/>
                </a:lnTo>
                <a:lnTo>
                  <a:pt x="256470" y="4006"/>
                </a:lnTo>
                <a:lnTo>
                  <a:pt x="209365" y="15607"/>
                </a:lnTo>
                <a:lnTo>
                  <a:pt x="165442" y="34170"/>
                </a:lnTo>
                <a:lnTo>
                  <a:pt x="125330" y="59066"/>
                </a:lnTo>
                <a:lnTo>
                  <a:pt x="89660" y="89664"/>
                </a:lnTo>
                <a:lnTo>
                  <a:pt x="59063" y="125334"/>
                </a:lnTo>
                <a:lnTo>
                  <a:pt x="34168" y="165446"/>
                </a:lnTo>
                <a:lnTo>
                  <a:pt x="15606" y="209369"/>
                </a:lnTo>
                <a:lnTo>
                  <a:pt x="4006" y="256472"/>
                </a:lnTo>
                <a:lnTo>
                  <a:pt x="0" y="306126"/>
                </a:lnTo>
                <a:lnTo>
                  <a:pt x="0" y="1508236"/>
                </a:lnTo>
                <a:lnTo>
                  <a:pt x="4006" y="1557893"/>
                </a:lnTo>
                <a:lnTo>
                  <a:pt x="15606" y="1604999"/>
                </a:lnTo>
                <a:lnTo>
                  <a:pt x="34168" y="1648923"/>
                </a:lnTo>
                <a:lnTo>
                  <a:pt x="59063" y="1689036"/>
                </a:lnTo>
                <a:lnTo>
                  <a:pt x="89660" y="1724707"/>
                </a:lnTo>
                <a:lnTo>
                  <a:pt x="125330" y="1755306"/>
                </a:lnTo>
                <a:lnTo>
                  <a:pt x="165442" y="1780203"/>
                </a:lnTo>
                <a:lnTo>
                  <a:pt x="209365" y="1798766"/>
                </a:lnTo>
                <a:lnTo>
                  <a:pt x="256470" y="1810367"/>
                </a:lnTo>
                <a:lnTo>
                  <a:pt x="306126" y="1814374"/>
                </a:lnTo>
                <a:lnTo>
                  <a:pt x="10413819" y="1814374"/>
                </a:lnTo>
                <a:lnTo>
                  <a:pt x="10463475" y="1810367"/>
                </a:lnTo>
                <a:lnTo>
                  <a:pt x="10510580" y="1798766"/>
                </a:lnTo>
                <a:lnTo>
                  <a:pt x="10554503" y="1780203"/>
                </a:lnTo>
                <a:lnTo>
                  <a:pt x="10594615" y="1755306"/>
                </a:lnTo>
                <a:lnTo>
                  <a:pt x="10630284" y="1724707"/>
                </a:lnTo>
                <a:lnTo>
                  <a:pt x="10660882" y="1689036"/>
                </a:lnTo>
                <a:lnTo>
                  <a:pt x="10685777" y="1648923"/>
                </a:lnTo>
                <a:lnTo>
                  <a:pt x="10704339" y="1604999"/>
                </a:lnTo>
                <a:lnTo>
                  <a:pt x="10715939" y="1557893"/>
                </a:lnTo>
                <a:lnTo>
                  <a:pt x="10719945" y="1508236"/>
                </a:lnTo>
                <a:lnTo>
                  <a:pt x="10719945" y="306126"/>
                </a:lnTo>
                <a:lnTo>
                  <a:pt x="10715939" y="256472"/>
                </a:lnTo>
                <a:lnTo>
                  <a:pt x="10704339" y="209369"/>
                </a:lnTo>
                <a:lnTo>
                  <a:pt x="10685777" y="165446"/>
                </a:lnTo>
                <a:lnTo>
                  <a:pt x="10660882" y="125334"/>
                </a:lnTo>
                <a:lnTo>
                  <a:pt x="10630284" y="89664"/>
                </a:lnTo>
                <a:lnTo>
                  <a:pt x="10594615" y="59066"/>
                </a:lnTo>
                <a:lnTo>
                  <a:pt x="10554503" y="34170"/>
                </a:lnTo>
                <a:lnTo>
                  <a:pt x="10510580" y="15607"/>
                </a:lnTo>
                <a:lnTo>
                  <a:pt x="10463475" y="4006"/>
                </a:lnTo>
                <a:lnTo>
                  <a:pt x="10413819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6EBBD0-F82A-760E-FA3F-7A4B6B9926F0}"/>
              </a:ext>
            </a:extLst>
          </p:cNvPr>
          <p:cNvSpPr txBox="1">
            <a:spLocks/>
          </p:cNvSpPr>
          <p:nvPr/>
        </p:nvSpPr>
        <p:spPr>
          <a:xfrm>
            <a:off x="6999438" y="468198"/>
            <a:ext cx="4370173" cy="91922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ts val="7945"/>
              </a:lnSpc>
              <a:spcBef>
                <a:spcPts val="135"/>
              </a:spcBef>
            </a:pPr>
            <a:r>
              <a:rPr lang="en-GB" sz="4000" spc="-25" dirty="0"/>
              <a:t>Sunburst PowerPoint</a:t>
            </a:r>
            <a:endParaRPr lang="en-GB" sz="4000" spc="-55" dirty="0"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F6B8DEC1-0268-49DE-1686-3CD0C6C18354}"/>
              </a:ext>
            </a:extLst>
          </p:cNvPr>
          <p:cNvSpPr txBox="1">
            <a:spLocks/>
          </p:cNvSpPr>
          <p:nvPr/>
        </p:nvSpPr>
        <p:spPr>
          <a:xfrm>
            <a:off x="8044249" y="1523138"/>
            <a:ext cx="3445475" cy="632866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r">
              <a:lnSpc>
                <a:spcPct val="100000"/>
              </a:lnSpc>
              <a:spcBef>
                <a:spcPts val="135"/>
              </a:spcBef>
            </a:pPr>
            <a:r>
              <a:rPr lang="en-GB" sz="2000" dirty="0">
                <a:solidFill>
                  <a:schemeClr val="bg1"/>
                </a:solidFill>
              </a:rPr>
              <a:t>We</a:t>
            </a:r>
            <a:r>
              <a:rPr lang="en-GB" sz="2000" spc="-275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are</a:t>
            </a:r>
            <a:r>
              <a:rPr lang="en-GB" sz="2000" spc="-265" dirty="0">
                <a:solidFill>
                  <a:schemeClr val="bg1"/>
                </a:solidFill>
              </a:rPr>
              <a:t> </a:t>
            </a:r>
            <a:r>
              <a:rPr lang="en-GB" sz="2000" spc="-75" dirty="0">
                <a:solidFill>
                  <a:schemeClr val="bg1"/>
                </a:solidFill>
              </a:rPr>
              <a:t>growing</a:t>
            </a:r>
            <a:r>
              <a:rPr lang="en-GB" sz="2000" spc="-265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and</a:t>
            </a:r>
            <a:r>
              <a:rPr lang="en-GB" sz="2000" spc="-260" dirty="0">
                <a:solidFill>
                  <a:schemeClr val="bg1"/>
                </a:solidFill>
              </a:rPr>
              <a:t> </a:t>
            </a:r>
            <a:r>
              <a:rPr lang="en-GB" sz="2000" spc="-10" dirty="0">
                <a:solidFill>
                  <a:schemeClr val="bg1"/>
                </a:solidFill>
              </a:rPr>
              <a:t>thriving </a:t>
            </a:r>
            <a:r>
              <a:rPr lang="en-GB" sz="2000" dirty="0">
                <a:solidFill>
                  <a:schemeClr val="bg1"/>
                </a:solidFill>
              </a:rPr>
              <a:t>This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is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a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spc="-10" dirty="0">
                <a:solidFill>
                  <a:schemeClr val="bg1"/>
                </a:solidFill>
              </a:rPr>
              <a:t>great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time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to</a:t>
            </a:r>
            <a:r>
              <a:rPr lang="en-GB" sz="2000" spc="-25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join</a:t>
            </a:r>
            <a:r>
              <a:rPr lang="en-GB" sz="2000" spc="-245" dirty="0">
                <a:solidFill>
                  <a:schemeClr val="bg1"/>
                </a:solidFill>
              </a:rPr>
              <a:t> </a:t>
            </a:r>
            <a:r>
              <a:rPr lang="en-GB" sz="2000" spc="-25" dirty="0">
                <a:solidFill>
                  <a:schemeClr val="bg1"/>
                </a:solidFill>
              </a:rPr>
              <a:t>us</a:t>
            </a:r>
            <a:endParaRPr lang="en-GB" sz="2000" spc="-55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704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283CB985BCEF489A654FCE3531657F" ma:contentTypeVersion="18" ma:contentTypeDescription="Create a new document." ma:contentTypeScope="" ma:versionID="db169b4c9925e0fd313b5da99927ff61">
  <xsd:schema xmlns:xsd="http://www.w3.org/2001/XMLSchema" xmlns:xs="http://www.w3.org/2001/XMLSchema" xmlns:p="http://schemas.microsoft.com/office/2006/metadata/properties" xmlns:ns2="dafeb0ad-13d5-4e0d-8144-31148812dcc0" xmlns:ns3="a8fa98bc-f420-44dd-88e1-8912e31aef73" targetNamespace="http://schemas.microsoft.com/office/2006/metadata/properties" ma:root="true" ma:fieldsID="bbb782d171cf807cba652dc2dc79df8f" ns2:_="" ns3:_="">
    <xsd:import namespace="dafeb0ad-13d5-4e0d-8144-31148812dcc0"/>
    <xsd:import namespace="a8fa98bc-f420-44dd-88e1-8912e31aef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eb0ad-13d5-4e0d-8144-31148812d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bb1a67c-477c-4f54-866d-e73c7b3fe0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a98bc-f420-44dd-88e1-8912e31aef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240b81-9baa-46c0-9f71-8a59defd7d22}" ma:internalName="TaxCatchAll" ma:showField="CatchAllData" ma:web="a8fa98bc-f420-44dd-88e1-8912e31aef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feb0ad-13d5-4e0d-8144-31148812dcc0">
      <Terms xmlns="http://schemas.microsoft.com/office/infopath/2007/PartnerControls"/>
    </lcf76f155ced4ddcb4097134ff3c332f>
    <TaxCatchAll xmlns="a8fa98bc-f420-44dd-88e1-8912e31aef73" xsi:nil="true"/>
  </documentManagement>
</p:properties>
</file>

<file path=customXml/itemProps1.xml><?xml version="1.0" encoding="utf-8"?>
<ds:datastoreItem xmlns:ds="http://schemas.openxmlformats.org/officeDocument/2006/customXml" ds:itemID="{A1B47C82-61AC-4158-9CB6-2A3A779192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3D0B4A-AF7C-42BF-81D1-5E84FC1A36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feb0ad-13d5-4e0d-8144-31148812dcc0"/>
    <ds:schemaRef ds:uri="a8fa98bc-f420-44dd-88e1-8912e31aef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638BC0-2F22-436C-B683-C9F25DC8367C}">
  <ds:schemaRefs>
    <ds:schemaRef ds:uri="a8fa98bc-f420-44dd-88e1-8912e31aef73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afeb0ad-13d5-4e0d-8144-31148812dcc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321</Words>
  <Application>Microsoft Macintosh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Craig Walton (C.Walton)</dc:creator>
  <cp:lastModifiedBy>Craig Walton (C.Walton)</cp:lastModifiedBy>
  <cp:revision>1</cp:revision>
  <dcterms:created xsi:type="dcterms:W3CDTF">2025-03-03T12:14:30Z</dcterms:created>
  <dcterms:modified xsi:type="dcterms:W3CDTF">2025-03-05T09:04:26Z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0x010100E0283CB985BCEF489A654FCE3531657F</vt:lpwstr>
  </property>
</Properties>
</file>